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323" r:id="rId3"/>
    <p:sldId id="631" r:id="rId4"/>
    <p:sldId id="327" r:id="rId5"/>
    <p:sldId id="628" r:id="rId6"/>
    <p:sldId id="625" r:id="rId7"/>
    <p:sldId id="626" r:id="rId8"/>
    <p:sldId id="627" r:id="rId9"/>
    <p:sldId id="607" r:id="rId10"/>
    <p:sldId id="608" r:id="rId11"/>
    <p:sldId id="609" r:id="rId12"/>
    <p:sldId id="610" r:id="rId13"/>
    <p:sldId id="611" r:id="rId14"/>
    <p:sldId id="612" r:id="rId15"/>
    <p:sldId id="613" r:id="rId16"/>
    <p:sldId id="614" r:id="rId17"/>
    <p:sldId id="615" r:id="rId18"/>
    <p:sldId id="640" r:id="rId19"/>
    <p:sldId id="629" r:id="rId20"/>
    <p:sldId id="433" r:id="rId21"/>
    <p:sldId id="455" r:id="rId22"/>
    <p:sldId id="553" r:id="rId23"/>
    <p:sldId id="554" r:id="rId24"/>
    <p:sldId id="456" r:id="rId25"/>
    <p:sldId id="512" r:id="rId26"/>
    <p:sldId id="475" r:id="rId27"/>
    <p:sldId id="630" r:id="rId28"/>
    <p:sldId id="635" r:id="rId29"/>
    <p:sldId id="637" r:id="rId30"/>
    <p:sldId id="636" r:id="rId31"/>
    <p:sldId id="403" r:id="rId32"/>
    <p:sldId id="639" r:id="rId33"/>
    <p:sldId id="422" r:id="rId34"/>
    <p:sldId id="550" r:id="rId35"/>
    <p:sldId id="632" r:id="rId36"/>
    <p:sldId id="491" r:id="rId37"/>
    <p:sldId id="472" r:id="rId38"/>
    <p:sldId id="485" r:id="rId39"/>
    <p:sldId id="486" r:id="rId40"/>
    <p:sldId id="552" r:id="rId41"/>
    <p:sldId id="633" r:id="rId42"/>
    <p:sldId id="638" r:id="rId43"/>
    <p:sldId id="5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0"/>
    <p:restoredTop sz="79781"/>
  </p:normalViewPr>
  <p:slideViewPr>
    <p:cSldViewPr snapToGrid="0" snapToObjects="1">
      <p:cViewPr varScale="1">
        <p:scale>
          <a:sx n="73" d="100"/>
          <a:sy n="73" d="100"/>
        </p:scale>
        <p:origin x="1160" y="192"/>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939B-C2BD-984A-B580-7D8280183BCE}"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9A83E-0401-A34D-9C72-7E11B0EBD118}" type="slidenum">
              <a:rPr lang="en-US" smtClean="0"/>
              <a:t>‹#›</a:t>
            </a:fld>
            <a:endParaRPr lang="en-US"/>
          </a:p>
        </p:txBody>
      </p:sp>
    </p:spTree>
    <p:extLst>
      <p:ext uri="{BB962C8B-B14F-4D97-AF65-F5344CB8AC3E}">
        <p14:creationId xmlns:p14="http://schemas.microsoft.com/office/powerpoint/2010/main" val="27130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85BD7624-4001-C04F-BEB3-AEAC017057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4A5A600-1FF1-4049-8D5A-C3AD7556B6A8}" type="slidenum">
              <a:rPr lang="en-US" altLang="en-US" sz="1200"/>
              <a:pPr/>
              <a:t>20</a:t>
            </a:fld>
            <a:endParaRPr lang="en-US" altLang="en-US" sz="1200"/>
          </a:p>
        </p:txBody>
      </p:sp>
      <p:sp>
        <p:nvSpPr>
          <p:cNvPr id="20482" name="Rectangle 2">
            <a:extLst>
              <a:ext uri="{FF2B5EF4-FFF2-40B4-BE49-F238E27FC236}">
                <a16:creationId xmlns:a16="http://schemas.microsoft.com/office/drawing/2014/main" id="{2565A2BE-7376-2941-B7FB-0B74167BCE0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D56B35F2-1843-6C4B-8EF8-7A927B6595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14579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MTF is a multidimensional measure of energy access, grouped into 5 tiers. Higher tiers are associated with greater supply (power and energy), reliability, affordability, legal service provision and health / safety.  </a:t>
            </a:r>
          </a:p>
          <a:p>
            <a:endParaRPr lang="en-US" dirty="0"/>
          </a:p>
          <a:p>
            <a:r>
              <a:rPr lang="en-US" b="1" dirty="0"/>
              <a:t>One can apply MTF to a community or country by identifying what fraction of the </a:t>
            </a:r>
            <a:r>
              <a:rPr lang="en-US" b="1" dirty="0" err="1"/>
              <a:t>prpoluation</a:t>
            </a:r>
            <a:r>
              <a:rPr lang="en-US" b="1" dirty="0"/>
              <a:t> is in each Tier.</a:t>
            </a:r>
          </a:p>
          <a:p>
            <a:endParaRPr lang="en-US" dirty="0"/>
          </a:p>
          <a:p>
            <a:r>
              <a:rPr lang="en-US" dirty="0"/>
              <a:t>2. Alternative metrics: access percentage, service interruptions, minimum thresholds, country-level consumption.</a:t>
            </a:r>
          </a:p>
          <a:p>
            <a:endParaRPr lang="en-US" dirty="0"/>
          </a:p>
          <a:p>
            <a:r>
              <a:rPr lang="en-US" dirty="0"/>
              <a:t>3. Tradeoffs:</a:t>
            </a:r>
          </a:p>
          <a:p>
            <a:pPr marL="171450" indent="-171450">
              <a:buFontTx/>
              <a:buChar char="-"/>
            </a:pPr>
            <a:r>
              <a:rPr lang="en-US" dirty="0"/>
              <a:t>Percent electrified: easier to estimate. </a:t>
            </a:r>
          </a:p>
          <a:p>
            <a:pPr marL="171450" indent="-171450">
              <a:buFontTx/>
              <a:buChar char="-"/>
            </a:pPr>
            <a:r>
              <a:rPr lang="en-US" dirty="0"/>
              <a:t> MTF: harder to measure, but captures more</a:t>
            </a:r>
          </a:p>
          <a:p>
            <a:pPr marL="171450" indent="-171450">
              <a:buFontTx/>
              <a:buChar char="-"/>
            </a:pPr>
            <a:r>
              <a:rPr lang="en-US" dirty="0"/>
              <a:t> What if percent electrified is actually strongly correlated to MTF distributions.  </a:t>
            </a:r>
            <a:r>
              <a:rPr lang="en-US" dirty="0" err="1"/>
              <a:t>Whould</a:t>
            </a:r>
            <a:r>
              <a:rPr lang="en-US" dirty="0"/>
              <a:t> it be a good idea to use it? [One thing to be careful about: the correlation may change over time.  Also, you may find that there are important details in the portions of the data the models can’t explain.]</a:t>
            </a:r>
          </a:p>
        </p:txBody>
      </p:sp>
      <p:sp>
        <p:nvSpPr>
          <p:cNvPr id="4" name="Slide Number Placeholder 3"/>
          <p:cNvSpPr>
            <a:spLocks noGrp="1"/>
          </p:cNvSpPr>
          <p:nvPr>
            <p:ph type="sldNum" sz="quarter" idx="5"/>
          </p:nvPr>
        </p:nvSpPr>
        <p:spPr/>
        <p:txBody>
          <a:bodyPr/>
          <a:lstStyle/>
          <a:p>
            <a:fld id="{D819A83E-0401-A34D-9C72-7E11B0EBD118}" type="slidenum">
              <a:rPr lang="en-US" smtClean="0"/>
              <a:t>32</a:t>
            </a:fld>
            <a:endParaRPr lang="en-US"/>
          </a:p>
        </p:txBody>
      </p:sp>
    </p:spTree>
    <p:extLst>
      <p:ext uri="{BB962C8B-B14F-4D97-AF65-F5344CB8AC3E}">
        <p14:creationId xmlns:p14="http://schemas.microsoft.com/office/powerpoint/2010/main" val="1990813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DE4CE75F-0B8F-9A4D-8C5F-5BE0B0A6D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8EAF69B-8EC1-1D48-8F05-53C31A46864E}" type="slidenum">
              <a:rPr lang="en-US" altLang="en-US" sz="1200"/>
              <a:pPr/>
              <a:t>33</a:t>
            </a:fld>
            <a:endParaRPr lang="en-US" altLang="en-US" sz="1200"/>
          </a:p>
        </p:txBody>
      </p:sp>
      <p:sp>
        <p:nvSpPr>
          <p:cNvPr id="36866" name="Rectangle 2">
            <a:extLst>
              <a:ext uri="{FF2B5EF4-FFF2-40B4-BE49-F238E27FC236}">
                <a16:creationId xmlns:a16="http://schemas.microsoft.com/office/drawing/2014/main" id="{F478B348-D360-8343-97E1-D0526CE1FAA4}"/>
              </a:ext>
            </a:extLst>
          </p:cNvPr>
          <p:cNvSpPr>
            <a:spLocks noGrp="1" noRot="1" noChangeAspect="1" noChangeArrowheads="1" noTextEdit="1"/>
          </p:cNvSpPr>
          <p:nvPr>
            <p:ph type="sldImg"/>
          </p:nvPr>
        </p:nvSpPr>
        <p:spPr>
          <a:solidFill>
            <a:srgbClr val="FFFFFF"/>
          </a:solidFill>
          <a:ln/>
        </p:spPr>
      </p:sp>
      <p:sp>
        <p:nvSpPr>
          <p:cNvPr id="36867" name="Rectangle 3">
            <a:extLst>
              <a:ext uri="{FF2B5EF4-FFF2-40B4-BE49-F238E27FC236}">
                <a16:creationId xmlns:a16="http://schemas.microsoft.com/office/drawing/2014/main" id="{A0730C44-29B5-874F-8FAF-7F4F9BE6A035}"/>
              </a:ext>
            </a:extLst>
          </p:cNvPr>
          <p:cNvSpPr>
            <a:spLocks noGrp="1" noChangeArrowheads="1"/>
          </p:cNvSpPr>
          <p:nvPr>
            <p:ph type="body" idx="1"/>
          </p:nvPr>
        </p:nvSpPr>
        <p:spPr>
          <a:xfrm>
            <a:off x="914400" y="4343400"/>
            <a:ext cx="5029200" cy="4800600"/>
          </a:xfrm>
          <a:solidFill>
            <a:srgbClr val="FFFFFF"/>
          </a:solidFill>
          <a:ln>
            <a:solidFill>
              <a:srgbClr val="000000"/>
            </a:solidFill>
          </a:ln>
        </p:spPr>
        <p:txBody>
          <a:bodyPr/>
          <a:lstStyle/>
          <a:p>
            <a:r>
              <a:rPr lang="en-US" altLang="en-US" dirty="0">
                <a:latin typeface="Garamond" panose="02020404030301010803" pitchFamily="18" charset="0"/>
                <a:ea typeface="ＭＳ Ｐゴシック" panose="020B0600070205080204" pitchFamily="34" charset="-128"/>
              </a:rPr>
              <a:t>A similar pattern can be seen across time and countries with respect to the relationship between energy demand and income. </a:t>
            </a:r>
            <a:r>
              <a:rPr lang="en-US" altLang="en-US" i="1" dirty="0">
                <a:latin typeface="Garamond" panose="02020404030301010803" pitchFamily="18" charset="0"/>
                <a:ea typeface="ＭＳ Ｐゴシック" panose="020B0600070205080204" pitchFamily="34" charset="-128"/>
              </a:rPr>
              <a:t>(See </a:t>
            </a:r>
            <a:r>
              <a:rPr lang="ja-JP" altLang="en-US" i="1">
                <a:latin typeface="Garamond" panose="02020404030301010803" pitchFamily="18" charset="0"/>
                <a:ea typeface="ＭＳ Ｐゴシック" panose="020B0600070205080204" pitchFamily="34" charset="-128"/>
              </a:rPr>
              <a:t>‘</a:t>
            </a:r>
            <a:r>
              <a:rPr lang="en-US" altLang="ja-JP" i="1" dirty="0">
                <a:latin typeface="Garamond" panose="02020404030301010803" pitchFamily="18" charset="0"/>
                <a:ea typeface="ＭＳ Ｐゴシック" panose="020B0600070205080204" pitchFamily="34" charset="-128"/>
              </a:rPr>
              <a:t>Present in the Future</a:t>
            </a:r>
            <a:r>
              <a:rPr lang="ja-JP" altLang="en-US" i="1">
                <a:latin typeface="Garamond" panose="02020404030301010803" pitchFamily="18" charset="0"/>
                <a:ea typeface="ＭＳ Ｐゴシック" panose="020B0600070205080204" pitchFamily="34" charset="-128"/>
              </a:rPr>
              <a:t>’</a:t>
            </a:r>
            <a:r>
              <a:rPr lang="en-US" altLang="ja-JP" i="1" dirty="0">
                <a:latin typeface="Garamond" panose="02020404030301010803" pitchFamily="18" charset="0"/>
                <a:ea typeface="ＭＳ Ｐゴシック" panose="020B0600070205080204" pitchFamily="34" charset="-128"/>
              </a:rPr>
              <a:t> in </a:t>
            </a:r>
            <a:r>
              <a:rPr lang="en-US" altLang="ja-JP" dirty="0">
                <a:latin typeface="Garamond" panose="02020404030301010803" pitchFamily="18" charset="0"/>
                <a:ea typeface="ＭＳ Ｐゴシック" panose="020B0600070205080204" pitchFamily="34" charset="-128"/>
              </a:rPr>
              <a:t>Energy Needs, Choices and Possibilities: Global Scenarios to 2050, </a:t>
            </a:r>
            <a:r>
              <a:rPr lang="en-US" altLang="ja-JP" i="1" dirty="0">
                <a:latin typeface="Garamond" panose="02020404030301010803" pitchFamily="18" charset="0"/>
                <a:ea typeface="ＭＳ Ｐゴシック" panose="020B0600070205080204" pitchFamily="34" charset="-128"/>
              </a:rPr>
              <a:t>for more information.) </a:t>
            </a:r>
            <a:endParaRPr lang="en-US" altLang="ja-JP" dirty="0">
              <a:latin typeface="Times" pitchFamily="2" charset="0"/>
              <a:ea typeface="ＭＳ Ｐゴシック" panose="020B0600070205080204" pitchFamily="34" charset="-128"/>
            </a:endParaRPr>
          </a:p>
          <a:p>
            <a:r>
              <a:rPr lang="en-US" altLang="en-US" i="1" dirty="0">
                <a:latin typeface="Garamond" panose="02020404030301010803" pitchFamily="18" charset="0"/>
                <a:ea typeface="ＭＳ Ｐゴシック" panose="020B0600070205080204" pitchFamily="34" charset="-128"/>
              </a:rPr>
              <a: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At least three issues arise: 1) Will energy demand grow more or less quickly than in the past? We should not be surprised to see global energy demand grow more quickly over the next two decades than the past two, as countries like India and China enter rapid phases of energy demand growth and the Former Soviet Union demand recovers. </a:t>
            </a:r>
          </a:p>
          <a:p>
            <a:r>
              <a:rPr lang="en-US" altLang="en-US" dirty="0">
                <a:latin typeface="Garamond" panose="02020404030301010803" pitchFamily="18" charset="0"/>
                <a:ea typeface="ＭＳ Ｐゴシック" panose="020B0600070205080204" pitchFamily="34" charset="-128"/>
              </a:rPr>
              <a:t>2) Which path will India and China, as late developers, follow? They may need less energy than the EU or Korea at similar income levels. More efficient end-use technology, such as chemical processes, steel production and vehicles, is available at lower cost.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 </a:t>
            </a:r>
            <a:endParaRPr lang="en-US" altLang="en-US" dirty="0">
              <a:latin typeface="Times" pitchFamily="2" charset="0"/>
              <a:ea typeface="ＭＳ Ｐゴシック" panose="020B0600070205080204" pitchFamily="34" charset="-128"/>
            </a:endParaRPr>
          </a:p>
          <a:p>
            <a:r>
              <a:rPr lang="en-US" altLang="en-US" dirty="0">
                <a:latin typeface="Garamond" panose="02020404030301010803" pitchFamily="18" charset="0"/>
                <a:ea typeface="ＭＳ Ｐゴシック" panose="020B0600070205080204" pitchFamily="34" charset="-128"/>
              </a:rPr>
              <a:t>3) Is it possible that per capita energy demand could ultimately saturate, somewhere beyond $30000 per capita? Yes, it is possible to see a saturation of large energy end uses, with small additional energy demand growth offset by ongoing efficiency improvements. This is an important issue for long- term energy demand.</a:t>
            </a:r>
          </a:p>
        </p:txBody>
      </p:sp>
    </p:spTree>
    <p:extLst>
      <p:ext uri="{BB962C8B-B14F-4D97-AF65-F5344CB8AC3E}">
        <p14:creationId xmlns:p14="http://schemas.microsoft.com/office/powerpoint/2010/main" val="166647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C018DD55-2635-1A44-B232-76CFECFC732B}"/>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34818" name="Rectangle 3">
            <a:extLst>
              <a:ext uri="{FF2B5EF4-FFF2-40B4-BE49-F238E27FC236}">
                <a16:creationId xmlns:a16="http://schemas.microsoft.com/office/drawing/2014/main" id="{4E8280AF-F35F-6147-8806-113CBC6DFC50}"/>
              </a:ext>
            </a:extLst>
          </p:cNvPr>
          <p:cNvSpPr>
            <a:spLocks noGrp="1" noChangeArrowheads="1"/>
          </p:cNvSpPr>
          <p:nvPr>
            <p:ph type="body" idx="1"/>
          </p:nvPr>
        </p:nvSpPr>
        <p:spPr>
          <a:solidFill>
            <a:srgbClr val="FFFFFF"/>
          </a:solidFill>
          <a:ln>
            <a:solidFill>
              <a:srgbClr val="000000"/>
            </a:solidFill>
          </a:ln>
        </p:spPr>
        <p:txBody>
          <a:bodyPr/>
          <a:lstStyle/>
          <a:p>
            <a:r>
              <a:rPr lang="en-US" altLang="en-US" dirty="0">
                <a:latin typeface="Times" pitchFamily="2" charset="0"/>
                <a:ea typeface="ＭＳ Ｐゴシック" panose="020B0600070205080204" pitchFamily="34" charset="-128"/>
              </a:rPr>
              <a:t>There are a number of problems here.</a:t>
            </a:r>
          </a:p>
          <a:p>
            <a:pPr marL="228600" indent="-228600">
              <a:buAutoNum type="arabicPeriod"/>
            </a:pPr>
            <a:r>
              <a:rPr lang="en-US" altLang="en-US" dirty="0">
                <a:latin typeface="Times" pitchFamily="2" charset="0"/>
                <a:ea typeface="ＭＳ Ｐゴシック" panose="020B0600070205080204" pitchFamily="34" charset="-128"/>
              </a:rPr>
              <a:t>“culture” is a relative, culturally loaded term.  Is my culture better than yours?</a:t>
            </a:r>
          </a:p>
          <a:p>
            <a:pPr marL="228600" indent="-228600">
              <a:buAutoNum type="arabicPeriod"/>
            </a:pPr>
            <a:r>
              <a:rPr lang="en-US" altLang="en-US" dirty="0">
                <a:latin typeface="Times" pitchFamily="2" charset="0"/>
                <a:ea typeface="ＭＳ Ｐゴシック" panose="020B0600070205080204" pitchFamily="34" charset="-128"/>
              </a:rPr>
              <a:t>Energy use could be extremely inefficient -- </a:t>
            </a:r>
          </a:p>
          <a:p>
            <a:pPr marL="228600" indent="-228600">
              <a:buAutoNum type="arabicPeriod"/>
            </a:pP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05055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IEA</a:t>
            </a:r>
          </a:p>
        </p:txBody>
      </p:sp>
      <p:sp>
        <p:nvSpPr>
          <p:cNvPr id="4" name="Slide Number Placeholder 3"/>
          <p:cNvSpPr>
            <a:spLocks noGrp="1"/>
          </p:cNvSpPr>
          <p:nvPr>
            <p:ph type="sldNum" sz="quarter" idx="5"/>
          </p:nvPr>
        </p:nvSpPr>
        <p:spPr/>
        <p:txBody>
          <a:bodyPr/>
          <a:lstStyle/>
          <a:p>
            <a:fld id="{D819A83E-0401-A34D-9C72-7E11B0EBD118}" type="slidenum">
              <a:rPr lang="en-US" smtClean="0"/>
              <a:t>41</a:t>
            </a:fld>
            <a:endParaRPr lang="en-US"/>
          </a:p>
        </p:txBody>
      </p:sp>
    </p:spTree>
    <p:extLst>
      <p:ext uri="{BB962C8B-B14F-4D97-AF65-F5344CB8AC3E}">
        <p14:creationId xmlns:p14="http://schemas.microsoft.com/office/powerpoint/2010/main" val="335753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IEA</a:t>
            </a:r>
          </a:p>
        </p:txBody>
      </p:sp>
      <p:sp>
        <p:nvSpPr>
          <p:cNvPr id="4" name="Slide Number Placeholder 3"/>
          <p:cNvSpPr>
            <a:spLocks noGrp="1"/>
          </p:cNvSpPr>
          <p:nvPr>
            <p:ph type="sldNum" sz="quarter" idx="5"/>
          </p:nvPr>
        </p:nvSpPr>
        <p:spPr/>
        <p:txBody>
          <a:bodyPr/>
          <a:lstStyle/>
          <a:p>
            <a:fld id="{D819A83E-0401-A34D-9C72-7E11B0EBD118}" type="slidenum">
              <a:rPr lang="en-US" smtClean="0"/>
              <a:t>42</a:t>
            </a:fld>
            <a:endParaRPr lang="en-US"/>
          </a:p>
        </p:txBody>
      </p:sp>
    </p:spTree>
    <p:extLst>
      <p:ext uri="{BB962C8B-B14F-4D97-AF65-F5344CB8AC3E}">
        <p14:creationId xmlns:p14="http://schemas.microsoft.com/office/powerpoint/2010/main" val="44939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E3560F9-6951-F041-892A-3D4D100A9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920A001-7018-5C40-8E46-AA1F44D896A6}" type="slidenum">
              <a:rPr lang="en-US" altLang="en-US" sz="1200"/>
              <a:pPr/>
              <a:t>21</a:t>
            </a:fld>
            <a:endParaRPr lang="en-US" altLang="en-US" sz="1200"/>
          </a:p>
        </p:txBody>
      </p:sp>
      <p:sp>
        <p:nvSpPr>
          <p:cNvPr id="22530" name="Rectangle 2">
            <a:extLst>
              <a:ext uri="{FF2B5EF4-FFF2-40B4-BE49-F238E27FC236}">
                <a16:creationId xmlns:a16="http://schemas.microsoft.com/office/drawing/2014/main" id="{4DB044BB-97E2-0246-BDC5-6E6A8C635EB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8D05BD72-4F70-0340-9FD8-8EA0800B9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This is Kibera, a slum in Nairobi, Kenya</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In many ways typical extreme challenges of this environment – structures are in poor condition, basic roads with streets difficult to maintain.  But trappings of other things – expensive Mercedes, some cranes for building modern buildings in the background.</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This photo was taken several years ago</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I was there over the summer, and took the next photo…  </a:t>
            </a:r>
          </a:p>
        </p:txBody>
      </p:sp>
    </p:spTree>
    <p:extLst>
      <p:ext uri="{BB962C8B-B14F-4D97-AF65-F5344CB8AC3E}">
        <p14:creationId xmlns:p14="http://schemas.microsoft.com/office/powerpoint/2010/main" val="114422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9E4B603B-0509-0B48-A33F-D48337F8E81F}"/>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57E1B59D-828F-254C-B45B-7F9342C46F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Here is Kibera from a photo taken this summer – what’s different? </a:t>
            </a:r>
          </a:p>
          <a:p>
            <a:endParaRPr lang="en-US" altLang="en-US" dirty="0">
              <a:latin typeface="Times" pitchFamily="2" charset="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itchFamily="2" charset="0"/>
                <a:ea typeface="ＭＳ Ｐゴシック" panose="020B0600070205080204" pitchFamily="34" charset="-128"/>
              </a:rPr>
              <a:t>Something we’ll focus on in the coming weeks is the relationship between electricity access and living conditions in different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Times" pitchFamily="2" charset="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itchFamily="2" charset="0"/>
                <a:ea typeface="ＭＳ Ｐゴシック" panose="020B0600070205080204" pitchFamily="34" charset="-128"/>
              </a:rPr>
              <a:t>In this case, World Bank reimbursed Kenya Power and Light for every connection they made.  The premise is that electricity access is a basic human need and generates opportunities for improved economic development.</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Kenya power attempted to give </a:t>
            </a:r>
            <a:r>
              <a:rPr lang="en-US" altLang="en-US" i="1" dirty="0">
                <a:latin typeface="Times" pitchFamily="2" charset="0"/>
                <a:ea typeface="ＭＳ Ｐゴシック" panose="020B0600070205080204" pitchFamily="34" charset="-128"/>
              </a:rPr>
              <a:t>formal</a:t>
            </a:r>
            <a:r>
              <a:rPr lang="en-US" altLang="en-US" dirty="0">
                <a:latin typeface="Times" pitchFamily="2" charset="0"/>
                <a:ea typeface="ＭＳ Ｐゴシック" panose="020B0600070205080204" pitchFamily="34" charset="-128"/>
              </a:rPr>
              <a:t> access to every one of the residents of Kibera.  But the problem…is that there are other ways to get access to </a:t>
            </a:r>
            <a:r>
              <a:rPr lang="en-US" altLang="en-US" i="1" dirty="0">
                <a:latin typeface="Times" pitchFamily="2" charset="0"/>
                <a:ea typeface="ＭＳ Ｐゴシック" panose="020B0600070205080204" pitchFamily="34" charset="-128"/>
              </a:rPr>
              <a:t>energy.</a:t>
            </a:r>
            <a:endParaRPr lang="en-US" altLang="en-US" dirty="0">
              <a:latin typeface="Times" pitchFamily="2" charset="0"/>
              <a:ea typeface="ＭＳ Ｐゴシック" panose="020B0600070205080204" pitchFamily="34" charset="-128"/>
            </a:endParaRPr>
          </a:p>
        </p:txBody>
      </p:sp>
      <p:sp>
        <p:nvSpPr>
          <p:cNvPr id="74755" name="Slide Number Placeholder 3">
            <a:extLst>
              <a:ext uri="{FF2B5EF4-FFF2-40B4-BE49-F238E27FC236}">
                <a16:creationId xmlns:a16="http://schemas.microsoft.com/office/drawing/2014/main" id="{F8A62B6B-00AC-644D-8208-84001FD61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241E4F0-A085-5744-9785-59B7C99D1BFC}" type="slidenum">
              <a:rPr lang="en-US" altLang="en-US" sz="1200"/>
              <a:pPr/>
              <a:t>22</a:t>
            </a:fld>
            <a:endParaRPr lang="en-US" altLang="en-US" sz="1200"/>
          </a:p>
        </p:txBody>
      </p:sp>
    </p:spTree>
    <p:extLst>
      <p:ext uri="{BB962C8B-B14F-4D97-AF65-F5344CB8AC3E}">
        <p14:creationId xmlns:p14="http://schemas.microsoft.com/office/powerpoint/2010/main" val="218304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AF83D419-0C94-A04D-BC23-1266E5A4FFF2}"/>
              </a:ext>
            </a:extLst>
          </p:cNvPr>
          <p:cNvSpPr>
            <a:spLocks noGrp="1" noRot="1" noChangeAspect="1" noChangeArrowheads="1" noTextEdit="1"/>
          </p:cNvSpPr>
          <p:nvPr>
            <p:ph type="sldImg"/>
          </p:nvPr>
        </p:nvSpPr>
        <p:spPr>
          <a:ln/>
        </p:spPr>
      </p:sp>
      <p:sp>
        <p:nvSpPr>
          <p:cNvPr id="76802" name="Notes Placeholder 2">
            <a:extLst>
              <a:ext uri="{FF2B5EF4-FFF2-40B4-BE49-F238E27FC236}">
                <a16:creationId xmlns:a16="http://schemas.microsoft.com/office/drawing/2014/main" id="{EDAEBAF9-BE20-9D45-B616-D176D49F9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But there are other means to get electricity – here we have “informal” electricity access.  Cartels steal from the main infrastructure, unmetered, and send it to people who pay them a monthly “access” fee using old phone wires and other unsafe</a:t>
            </a:r>
          </a:p>
        </p:txBody>
      </p:sp>
      <p:sp>
        <p:nvSpPr>
          <p:cNvPr id="76803" name="Slide Number Placeholder 3">
            <a:extLst>
              <a:ext uri="{FF2B5EF4-FFF2-40B4-BE49-F238E27FC236}">
                <a16:creationId xmlns:a16="http://schemas.microsoft.com/office/drawing/2014/main" id="{487CFF05-FAD7-8A45-B70D-6157D1D8E3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8CDFB61-95BC-864F-A910-CF9F99B4ECF2}" type="slidenum">
              <a:rPr lang="en-US" altLang="en-US" sz="1200"/>
              <a:pPr/>
              <a:t>23</a:t>
            </a:fld>
            <a:endParaRPr lang="en-US" altLang="en-US" sz="1200"/>
          </a:p>
        </p:txBody>
      </p:sp>
    </p:spTree>
    <p:extLst>
      <p:ext uri="{BB962C8B-B14F-4D97-AF65-F5344CB8AC3E}">
        <p14:creationId xmlns:p14="http://schemas.microsoft.com/office/powerpoint/2010/main" val="10827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CA0FC6F-39D9-7143-814B-DC90F3DB0D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F73FB04-E85F-CB4E-B829-36904652BC57}" type="slidenum">
              <a:rPr lang="en-US" altLang="en-US" sz="1200"/>
              <a:pPr/>
              <a:t>24</a:t>
            </a:fld>
            <a:endParaRPr lang="en-US" altLang="en-US" sz="1200"/>
          </a:p>
        </p:txBody>
      </p:sp>
      <p:sp>
        <p:nvSpPr>
          <p:cNvPr id="24578" name="Rectangle 2">
            <a:extLst>
              <a:ext uri="{FF2B5EF4-FFF2-40B4-BE49-F238E27FC236}">
                <a16:creationId xmlns:a16="http://schemas.microsoft.com/office/drawing/2014/main" id="{889415A8-CDBA-F24E-9A90-E6BCF99DF5E7}"/>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41D40A34-7EAD-4541-9319-62CF0264E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Main point of this picture: there is an abundance of roof area for solar, if this community chose it and had the resources to install.</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There are plenty of people in Kibera thinking about doing this…</a:t>
            </a:r>
          </a:p>
        </p:txBody>
      </p:sp>
    </p:spTree>
    <p:extLst>
      <p:ext uri="{BB962C8B-B14F-4D97-AF65-F5344CB8AC3E}">
        <p14:creationId xmlns:p14="http://schemas.microsoft.com/office/powerpoint/2010/main" val="21577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979F93-55CF-7C4E-97B4-3078ACFB8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50ECFC9-D9AB-4A49-B314-F0892CAD8C2A}" type="slidenum">
              <a:rPr lang="en-US" altLang="en-US" sz="1200"/>
              <a:pPr/>
              <a:t>25</a:t>
            </a:fld>
            <a:endParaRPr lang="en-US" altLang="en-US" sz="1200"/>
          </a:p>
        </p:txBody>
      </p:sp>
      <p:sp>
        <p:nvSpPr>
          <p:cNvPr id="26626" name="Rectangle 2">
            <a:extLst>
              <a:ext uri="{FF2B5EF4-FFF2-40B4-BE49-F238E27FC236}">
                <a16:creationId xmlns:a16="http://schemas.microsoft.com/office/drawing/2014/main" id="{0B227DCA-3309-1E4F-AD3A-4F0303D23F74}"/>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E772978D-7E2B-344D-94A1-B5B29F4B15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This young man meets people as they exit an (oil powered) bus with a bag of charcoal (biomass) for sale using his (human powered) bike for transport.</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The point is that electricity is not the only means for distributing and consuming energy, particularly in low income countries.  </a:t>
            </a:r>
            <a:br>
              <a:rPr lang="en-US" altLang="en-US" dirty="0">
                <a:latin typeface="Times" pitchFamily="2" charset="0"/>
                <a:ea typeface="ＭＳ Ｐゴシック" panose="020B0600070205080204" pitchFamily="34" charset="-128"/>
              </a:rPr>
            </a:br>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Let’s dig a little further into how to think about energy and development.</a:t>
            </a:r>
          </a:p>
        </p:txBody>
      </p:sp>
    </p:spTree>
    <p:extLst>
      <p:ext uri="{BB962C8B-B14F-4D97-AF65-F5344CB8AC3E}">
        <p14:creationId xmlns:p14="http://schemas.microsoft.com/office/powerpoint/2010/main" val="306437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D67F06B-F97A-974C-906C-B20696E0AAC3}"/>
              </a:ext>
            </a:extLst>
          </p:cNvPr>
          <p:cNvSpPr>
            <a:spLocks noGrp="1" noRot="1" noChangeAspect="1" noChangeArrowheads="1" noTextEdit="1"/>
          </p:cNvSpPr>
          <p:nvPr>
            <p:ph type="sldImg"/>
          </p:nvPr>
        </p:nvSpPr>
        <p:spPr>
          <a:xfrm>
            <a:off x="393700" y="692150"/>
            <a:ext cx="6070600" cy="3416300"/>
          </a:xfrm>
          <a:solidFill>
            <a:srgbClr val="FFFFFF"/>
          </a:solidFill>
          <a:ln/>
        </p:spPr>
      </p:sp>
      <p:sp>
        <p:nvSpPr>
          <p:cNvPr id="32770" name="Rectangle 3">
            <a:extLst>
              <a:ext uri="{FF2B5EF4-FFF2-40B4-BE49-F238E27FC236}">
                <a16:creationId xmlns:a16="http://schemas.microsoft.com/office/drawing/2014/main" id="{912E2F4A-95D1-254E-8DCF-F352DDC5DD55}"/>
              </a:ext>
            </a:extLst>
          </p:cNvPr>
          <p:cNvSpPr>
            <a:spLocks noGrp="1" noChangeArrowheads="1"/>
          </p:cNvSpPr>
          <p:nvPr>
            <p:ph type="body" idx="1"/>
          </p:nvPr>
        </p:nvSpPr>
        <p:spPr>
          <a:solidFill>
            <a:srgbClr val="FFFFFF"/>
          </a:solidFill>
          <a:ln>
            <a:solidFill>
              <a:srgbClr val="000000"/>
            </a:solidFill>
          </a:ln>
        </p:spPr>
        <p:txBody>
          <a:bodyPr/>
          <a:lstStyle/>
          <a:p>
            <a:r>
              <a:rPr lang="en-US" altLang="en-US" dirty="0">
                <a:latin typeface="Times" pitchFamily="2" charset="0"/>
                <a:ea typeface="ＭＳ Ｐゴシック" panose="020B0600070205080204" pitchFamily="34" charset="-128"/>
              </a:rPr>
              <a:t>This image from nearly 50 years ago captures how people were thinking about the connections between energy and development at the time.</a:t>
            </a:r>
          </a:p>
          <a:p>
            <a:endParaRPr lang="en-US" altLang="en-US" dirty="0">
              <a:latin typeface="Times" pitchFamily="2" charset="0"/>
              <a:ea typeface="ＭＳ Ｐゴシック" panose="020B0600070205080204" pitchFamily="34" charset="-128"/>
            </a:endParaRPr>
          </a:p>
          <a:p>
            <a:r>
              <a:rPr lang="en-US" altLang="en-US" dirty="0">
                <a:latin typeface="Times" pitchFamily="2" charset="0"/>
                <a:ea typeface="ＭＳ Ｐゴシック" panose="020B0600070205080204" pitchFamily="34" charset="-128"/>
              </a:rPr>
              <a:t>Note here we are talking about </a:t>
            </a:r>
            <a:r>
              <a:rPr lang="en-US" altLang="en-US" i="1" dirty="0">
                <a:latin typeface="Times" pitchFamily="2" charset="0"/>
                <a:ea typeface="ＭＳ Ｐゴシック" panose="020B0600070205080204" pitchFamily="34" charset="-128"/>
              </a:rPr>
              <a:t>total</a:t>
            </a:r>
            <a:r>
              <a:rPr lang="en-US" altLang="en-US" i="0" dirty="0">
                <a:latin typeface="Times" pitchFamily="2" charset="0"/>
                <a:ea typeface="ＭＳ Ｐゴシック" panose="020B0600070205080204" pitchFamily="34" charset="-128"/>
              </a:rPr>
              <a:t> energy consumption, not just electricity.  Let’s talk a little more about units</a:t>
            </a:r>
            <a:endParaRPr lang="en-US" altLang="en-US"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4075245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fathertheo.wordpress.com</a:t>
            </a:r>
            <a:r>
              <a:rPr lang="en-US" dirty="0"/>
              <a:t>/2013/09/29/a-climate-energy-vocabulary/</a:t>
            </a:r>
          </a:p>
        </p:txBody>
      </p:sp>
      <p:sp>
        <p:nvSpPr>
          <p:cNvPr id="4" name="Slide Number Placeholder 3"/>
          <p:cNvSpPr>
            <a:spLocks noGrp="1"/>
          </p:cNvSpPr>
          <p:nvPr>
            <p:ph type="sldNum" sz="quarter" idx="5"/>
          </p:nvPr>
        </p:nvSpPr>
        <p:spPr/>
        <p:txBody>
          <a:bodyPr/>
          <a:lstStyle/>
          <a:p>
            <a:fld id="{D819A83E-0401-A34D-9C72-7E11B0EBD118}" type="slidenum">
              <a:rPr lang="en-US" smtClean="0"/>
              <a:t>30</a:t>
            </a:fld>
            <a:endParaRPr lang="en-US"/>
          </a:p>
        </p:txBody>
      </p:sp>
    </p:spTree>
    <p:extLst>
      <p:ext uri="{BB962C8B-B14F-4D97-AF65-F5344CB8AC3E}">
        <p14:creationId xmlns:p14="http://schemas.microsoft.com/office/powerpoint/2010/main" val="3161518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528520B-C73F-4648-8EB0-D22710D3E0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48C6C79B-BAC0-6941-A626-6C0B908971CB}" type="slidenum">
              <a:rPr lang="en-US" altLang="en-US" sz="1200"/>
              <a:pPr/>
              <a:t>31</a:t>
            </a:fld>
            <a:endParaRPr lang="en-US" altLang="en-US" sz="1200"/>
          </a:p>
        </p:txBody>
      </p:sp>
      <p:sp>
        <p:nvSpPr>
          <p:cNvPr id="60418" name="Rectangle 2">
            <a:extLst>
              <a:ext uri="{FF2B5EF4-FFF2-40B4-BE49-F238E27FC236}">
                <a16:creationId xmlns:a16="http://schemas.microsoft.com/office/drawing/2014/main" id="{62AC33F3-DD67-F34B-842C-E1DF3863041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C12055E-957B-3B43-A205-E2CC7C27D3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379784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7FC9-EB7A-7549-9100-EC301E4F2A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006314-D634-B242-A8A1-A7D3A2172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B85114-DFAD-FA42-99B8-ABC78BA64E3C}"/>
              </a:ext>
            </a:extLst>
          </p:cNvPr>
          <p:cNvSpPr>
            <a:spLocks noGrp="1"/>
          </p:cNvSpPr>
          <p:nvPr>
            <p:ph type="dt" sz="half" idx="10"/>
          </p:nvPr>
        </p:nvSpPr>
        <p:spPr/>
        <p:txBody>
          <a:bodyPr/>
          <a:lstStyle/>
          <a:p>
            <a:fld id="{B1D46398-99B6-BE42-92B0-8434C3A0DC98}" type="datetime1">
              <a:rPr lang="en-US" smtClean="0"/>
              <a:t>9/10/18</a:t>
            </a:fld>
            <a:endParaRPr lang="en-US"/>
          </a:p>
        </p:txBody>
      </p:sp>
      <p:sp>
        <p:nvSpPr>
          <p:cNvPr id="5" name="Footer Placeholder 4">
            <a:extLst>
              <a:ext uri="{FF2B5EF4-FFF2-40B4-BE49-F238E27FC236}">
                <a16:creationId xmlns:a16="http://schemas.microsoft.com/office/drawing/2014/main" id="{B0701FAE-5F87-7F4A-9CCA-B8F124001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5C2FB-62A5-FE46-AC0B-A30E7EA0A458}"/>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7637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E11B-CB46-C742-9413-DA364E581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B0831B-ED8E-524D-BE5E-DCB04FAC22B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D360D-C09F-0042-8921-689C24589462}"/>
              </a:ext>
            </a:extLst>
          </p:cNvPr>
          <p:cNvSpPr>
            <a:spLocks noGrp="1"/>
          </p:cNvSpPr>
          <p:nvPr>
            <p:ph type="dt" sz="half" idx="10"/>
          </p:nvPr>
        </p:nvSpPr>
        <p:spPr/>
        <p:txBody>
          <a:bodyPr/>
          <a:lstStyle/>
          <a:p>
            <a:fld id="{02A1511E-69ED-9742-A812-5C0E04F470DF}" type="datetime1">
              <a:rPr lang="en-US" smtClean="0"/>
              <a:t>9/10/18</a:t>
            </a:fld>
            <a:endParaRPr lang="en-US"/>
          </a:p>
        </p:txBody>
      </p:sp>
      <p:sp>
        <p:nvSpPr>
          <p:cNvPr id="5" name="Footer Placeholder 4">
            <a:extLst>
              <a:ext uri="{FF2B5EF4-FFF2-40B4-BE49-F238E27FC236}">
                <a16:creationId xmlns:a16="http://schemas.microsoft.com/office/drawing/2014/main" id="{866C5C5F-D3A3-A646-80A1-CA4F20554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F5633-35E0-1342-8AD3-030863EEF54F}"/>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62163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0BE4A-698F-8441-B90B-4DD98123EC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D087F-2D87-2B4A-A336-5A5BDC8225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9C8B5-4535-5647-97E7-7C8451D8ECB8}"/>
              </a:ext>
            </a:extLst>
          </p:cNvPr>
          <p:cNvSpPr>
            <a:spLocks noGrp="1"/>
          </p:cNvSpPr>
          <p:nvPr>
            <p:ph type="dt" sz="half" idx="10"/>
          </p:nvPr>
        </p:nvSpPr>
        <p:spPr/>
        <p:txBody>
          <a:bodyPr/>
          <a:lstStyle/>
          <a:p>
            <a:fld id="{F2583637-3B42-8046-9D0F-2D5B9451C63F}" type="datetime1">
              <a:rPr lang="en-US" smtClean="0"/>
              <a:t>9/10/18</a:t>
            </a:fld>
            <a:endParaRPr lang="en-US"/>
          </a:p>
        </p:txBody>
      </p:sp>
      <p:sp>
        <p:nvSpPr>
          <p:cNvPr id="5" name="Footer Placeholder 4">
            <a:extLst>
              <a:ext uri="{FF2B5EF4-FFF2-40B4-BE49-F238E27FC236}">
                <a16:creationId xmlns:a16="http://schemas.microsoft.com/office/drawing/2014/main" id="{3D805573-B435-E649-8E0C-6C51B2C22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2DF6B-D06E-EB4B-8B56-7945E5595C1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39187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7" y="214314"/>
            <a:ext cx="10390716" cy="1462087"/>
          </a:xfrm>
        </p:spPr>
        <p:txBody>
          <a:bodyPr/>
          <a:lstStyle/>
          <a:p>
            <a:r>
              <a:rPr lang="en-US"/>
              <a:t>Click to edit Master title style</a:t>
            </a:r>
            <a:endParaRPr lang="en-IN"/>
          </a:p>
        </p:txBody>
      </p:sp>
      <p:sp>
        <p:nvSpPr>
          <p:cNvPr id="3" name="Table Placeholder 2"/>
          <p:cNvSpPr>
            <a:spLocks noGrp="1"/>
          </p:cNvSpPr>
          <p:nvPr>
            <p:ph type="tbl" idx="1"/>
          </p:nvPr>
        </p:nvSpPr>
        <p:spPr>
          <a:xfrm>
            <a:off x="1576917" y="2017714"/>
            <a:ext cx="10363200" cy="4114800"/>
          </a:xfrm>
        </p:spPr>
        <p:txBody>
          <a:bodyPr/>
          <a:lstStyle/>
          <a:p>
            <a:pPr lvl="0"/>
            <a:endParaRPr lang="en-IN" noProof="0"/>
          </a:p>
        </p:txBody>
      </p:sp>
      <p:sp>
        <p:nvSpPr>
          <p:cNvPr id="4" name="Rectangle 11">
            <a:extLst>
              <a:ext uri="{FF2B5EF4-FFF2-40B4-BE49-F238E27FC236}">
                <a16:creationId xmlns:a16="http://schemas.microsoft.com/office/drawing/2014/main" id="{736CF298-71B1-D241-8A86-3AA17866DBA6}"/>
              </a:ext>
            </a:extLst>
          </p:cNvPr>
          <p:cNvSpPr>
            <a:spLocks noGrp="1" noChangeArrowheads="1"/>
          </p:cNvSpPr>
          <p:nvPr>
            <p:ph type="dt" sz="half" idx="10"/>
            <p:custDataLst>
              <p:tags r:id="rId1"/>
            </p:custDataLst>
          </p:nvPr>
        </p:nvSpPr>
        <p:spPr/>
        <p:txBody>
          <a:bodyPr/>
          <a:lstStyle>
            <a:lvl1pPr>
              <a:defRPr smtClean="0"/>
            </a:lvl1pPr>
          </a:lstStyle>
          <a:p>
            <a:pPr>
              <a:defRPr/>
            </a:pPr>
            <a:fld id="{D2DC3BE6-5E69-894D-B6EF-54AB57234112}" type="datetime1">
              <a:rPr lang="en-US" smtClean="0"/>
              <a:t>9/10/18</a:t>
            </a:fld>
            <a:endParaRPr lang="en-US"/>
          </a:p>
        </p:txBody>
      </p:sp>
      <p:sp>
        <p:nvSpPr>
          <p:cNvPr id="5" name="Rectangle 12">
            <a:extLst>
              <a:ext uri="{FF2B5EF4-FFF2-40B4-BE49-F238E27FC236}">
                <a16:creationId xmlns:a16="http://schemas.microsoft.com/office/drawing/2014/main" id="{166BDC8B-4D15-3247-845E-16815FFC8569}"/>
              </a:ext>
            </a:extLst>
          </p:cNvPr>
          <p:cNvSpPr>
            <a:spLocks noGrp="1" noChangeArrowheads="1"/>
          </p:cNvSpPr>
          <p:nvPr>
            <p:ph type="ftr" sz="quarter" idx="11"/>
            <p:custDataLst>
              <p:tags r:id="rId2"/>
            </p:custDataLst>
          </p:nvPr>
        </p:nvSpPr>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29011463-9A8D-7549-A5EC-06BA2898F6DC}"/>
              </a:ext>
            </a:extLst>
          </p:cNvPr>
          <p:cNvSpPr>
            <a:spLocks noGrp="1" noChangeArrowheads="1"/>
          </p:cNvSpPr>
          <p:nvPr>
            <p:ph type="sldNum" sz="quarter" idx="12"/>
            <p:custDataLst>
              <p:tags r:id="rId3"/>
            </p:custDataLst>
          </p:nvPr>
        </p:nvSpPr>
        <p:spPr/>
        <p:txBody>
          <a:bodyPr/>
          <a:lstStyle>
            <a:lvl1pPr>
              <a:defRPr smtClean="0"/>
            </a:lvl1pPr>
          </a:lstStyle>
          <a:p>
            <a:pPr>
              <a:defRPr/>
            </a:pPr>
            <a:fld id="{0BDC26AA-FAFE-8642-B7C2-82BDFE78528D}" type="slidenum">
              <a:rPr lang="en-US" altLang="en-US"/>
              <a:pPr>
                <a:defRPr/>
              </a:pPr>
              <a:t>‹#›</a:t>
            </a:fld>
            <a:endParaRPr lang="en-US" altLang="en-US"/>
          </a:p>
        </p:txBody>
      </p:sp>
    </p:spTree>
    <p:extLst>
      <p:ext uri="{BB962C8B-B14F-4D97-AF65-F5344CB8AC3E}">
        <p14:creationId xmlns:p14="http://schemas.microsoft.com/office/powerpoint/2010/main" val="116027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E9F5-78A5-7E47-A51B-BBACFB93B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0A9B87-2563-FF49-97C7-FDB09B7C6A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E9A14-FF9A-9341-954A-8B797FAC3328}"/>
              </a:ext>
            </a:extLst>
          </p:cNvPr>
          <p:cNvSpPr>
            <a:spLocks noGrp="1"/>
          </p:cNvSpPr>
          <p:nvPr>
            <p:ph type="dt" sz="half" idx="10"/>
          </p:nvPr>
        </p:nvSpPr>
        <p:spPr/>
        <p:txBody>
          <a:bodyPr/>
          <a:lstStyle/>
          <a:p>
            <a:fld id="{57508C07-C2DD-9C49-9D7F-A816FEA7B671}" type="datetime1">
              <a:rPr lang="en-US" smtClean="0"/>
              <a:t>9/10/18</a:t>
            </a:fld>
            <a:endParaRPr lang="en-US"/>
          </a:p>
        </p:txBody>
      </p:sp>
      <p:sp>
        <p:nvSpPr>
          <p:cNvPr id="5" name="Footer Placeholder 4">
            <a:extLst>
              <a:ext uri="{FF2B5EF4-FFF2-40B4-BE49-F238E27FC236}">
                <a16:creationId xmlns:a16="http://schemas.microsoft.com/office/drawing/2014/main" id="{D0C4C552-29DA-6B4C-A1EF-8D282A9A9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94E0F-9E13-7043-BEAC-407BCDA6661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62969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B985-3AD1-0A4E-AC60-C8A3DCCFA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FCA01-5AC6-7F43-92DD-09ABDB508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4D3608-6127-0445-8560-AA565DE4736D}"/>
              </a:ext>
            </a:extLst>
          </p:cNvPr>
          <p:cNvSpPr>
            <a:spLocks noGrp="1"/>
          </p:cNvSpPr>
          <p:nvPr>
            <p:ph type="dt" sz="half" idx="10"/>
          </p:nvPr>
        </p:nvSpPr>
        <p:spPr/>
        <p:txBody>
          <a:bodyPr/>
          <a:lstStyle/>
          <a:p>
            <a:fld id="{EC66AB0E-E8A8-3547-ABD4-B17C799B8E70}" type="datetime1">
              <a:rPr lang="en-US" smtClean="0"/>
              <a:t>9/10/18</a:t>
            </a:fld>
            <a:endParaRPr lang="en-US"/>
          </a:p>
        </p:txBody>
      </p:sp>
      <p:sp>
        <p:nvSpPr>
          <p:cNvPr id="5" name="Footer Placeholder 4">
            <a:extLst>
              <a:ext uri="{FF2B5EF4-FFF2-40B4-BE49-F238E27FC236}">
                <a16:creationId xmlns:a16="http://schemas.microsoft.com/office/drawing/2014/main" id="{F226F776-EA9A-0B4D-B0D8-42AF2F040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4AD63-795E-8E46-A334-A2122F1E3705}"/>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9546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E4BD-48C7-6546-BB94-E053C1409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EF381-EF85-6D4A-B00F-55EF8A134F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97458-2564-DA42-A58A-44B80E39A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6E1FC-9DDD-8848-94C3-D3F2779CE625}"/>
              </a:ext>
            </a:extLst>
          </p:cNvPr>
          <p:cNvSpPr>
            <a:spLocks noGrp="1"/>
          </p:cNvSpPr>
          <p:nvPr>
            <p:ph type="dt" sz="half" idx="10"/>
          </p:nvPr>
        </p:nvSpPr>
        <p:spPr/>
        <p:txBody>
          <a:bodyPr/>
          <a:lstStyle/>
          <a:p>
            <a:fld id="{26FF6B1D-80C0-144D-9085-BB87E8FDC143}" type="datetime1">
              <a:rPr lang="en-US" smtClean="0"/>
              <a:t>9/10/18</a:t>
            </a:fld>
            <a:endParaRPr lang="en-US"/>
          </a:p>
        </p:txBody>
      </p:sp>
      <p:sp>
        <p:nvSpPr>
          <p:cNvPr id="6" name="Footer Placeholder 5">
            <a:extLst>
              <a:ext uri="{FF2B5EF4-FFF2-40B4-BE49-F238E27FC236}">
                <a16:creationId xmlns:a16="http://schemas.microsoft.com/office/drawing/2014/main" id="{84FFD095-03DB-C449-A514-88105F3A2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AF230-98BC-AD4A-93A4-371C839C24D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39400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7FE3-604D-5E41-B28D-A76AA24EAE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5E32E-0769-A44E-B0A0-5CBBFBE75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3B67E9-ED2B-5142-8093-87F1300BDA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03D17-9BBD-914D-BAF3-0F417301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978B4-19FE-0C4E-8190-403E4347A5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B1FFB-A876-3B48-9421-20B9B7F0BE32}"/>
              </a:ext>
            </a:extLst>
          </p:cNvPr>
          <p:cNvSpPr>
            <a:spLocks noGrp="1"/>
          </p:cNvSpPr>
          <p:nvPr>
            <p:ph type="dt" sz="half" idx="10"/>
          </p:nvPr>
        </p:nvSpPr>
        <p:spPr/>
        <p:txBody>
          <a:bodyPr/>
          <a:lstStyle/>
          <a:p>
            <a:fld id="{033DB963-62DE-E64B-A3E5-233717E090EA}" type="datetime1">
              <a:rPr lang="en-US" smtClean="0"/>
              <a:t>9/10/18</a:t>
            </a:fld>
            <a:endParaRPr lang="en-US"/>
          </a:p>
        </p:txBody>
      </p:sp>
      <p:sp>
        <p:nvSpPr>
          <p:cNvPr id="8" name="Footer Placeholder 7">
            <a:extLst>
              <a:ext uri="{FF2B5EF4-FFF2-40B4-BE49-F238E27FC236}">
                <a16:creationId xmlns:a16="http://schemas.microsoft.com/office/drawing/2014/main" id="{D16DDAFF-4366-F64C-A733-657E9564DC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7022AB-166E-0C43-BA74-44F24F86A48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54095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71EE-34A9-3F44-B4A6-BC6D441A32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58D67C-5A5F-BE48-BA73-C886BFDCCB67}"/>
              </a:ext>
            </a:extLst>
          </p:cNvPr>
          <p:cNvSpPr>
            <a:spLocks noGrp="1"/>
          </p:cNvSpPr>
          <p:nvPr>
            <p:ph type="dt" sz="half" idx="10"/>
          </p:nvPr>
        </p:nvSpPr>
        <p:spPr/>
        <p:txBody>
          <a:bodyPr/>
          <a:lstStyle/>
          <a:p>
            <a:fld id="{6541AAF3-E701-A14B-AA10-126881CDB6B7}" type="datetime1">
              <a:rPr lang="en-US" smtClean="0"/>
              <a:t>9/10/18</a:t>
            </a:fld>
            <a:endParaRPr lang="en-US"/>
          </a:p>
        </p:txBody>
      </p:sp>
      <p:sp>
        <p:nvSpPr>
          <p:cNvPr id="4" name="Footer Placeholder 3">
            <a:extLst>
              <a:ext uri="{FF2B5EF4-FFF2-40B4-BE49-F238E27FC236}">
                <a16:creationId xmlns:a16="http://schemas.microsoft.com/office/drawing/2014/main" id="{D017026D-05C6-7C45-8AC7-F6E0F541B5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544E9-8A61-634B-8666-644EB25C6FD2}"/>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6062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F6AAD-B439-8046-9684-2DCC1033E71C}"/>
              </a:ext>
            </a:extLst>
          </p:cNvPr>
          <p:cNvSpPr>
            <a:spLocks noGrp="1"/>
          </p:cNvSpPr>
          <p:nvPr>
            <p:ph type="dt" sz="half" idx="10"/>
          </p:nvPr>
        </p:nvSpPr>
        <p:spPr/>
        <p:txBody>
          <a:bodyPr/>
          <a:lstStyle/>
          <a:p>
            <a:fld id="{33AEA85F-1A0D-FB40-89B6-B711812C6CD4}" type="datetime1">
              <a:rPr lang="en-US" smtClean="0"/>
              <a:t>9/10/18</a:t>
            </a:fld>
            <a:endParaRPr lang="en-US"/>
          </a:p>
        </p:txBody>
      </p:sp>
      <p:sp>
        <p:nvSpPr>
          <p:cNvPr id="3" name="Footer Placeholder 2">
            <a:extLst>
              <a:ext uri="{FF2B5EF4-FFF2-40B4-BE49-F238E27FC236}">
                <a16:creationId xmlns:a16="http://schemas.microsoft.com/office/drawing/2014/main" id="{C905B655-4147-E441-9ADD-A7F489823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99F4FF-0802-9D45-B611-0AA40D01E9E7}"/>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7984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3DF0-EB36-D94A-AC72-E47A27462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80FA92-9DDC-8F47-9C91-AAD58C2AF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A870A4-C063-E842-B0E6-65EE01A17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139FA-BA47-3342-8D8A-6B0B00CCEE53}"/>
              </a:ext>
            </a:extLst>
          </p:cNvPr>
          <p:cNvSpPr>
            <a:spLocks noGrp="1"/>
          </p:cNvSpPr>
          <p:nvPr>
            <p:ph type="dt" sz="half" idx="10"/>
          </p:nvPr>
        </p:nvSpPr>
        <p:spPr/>
        <p:txBody>
          <a:bodyPr/>
          <a:lstStyle/>
          <a:p>
            <a:fld id="{6376105D-4ACF-D247-8A95-FB2BF3437DDC}" type="datetime1">
              <a:rPr lang="en-US" smtClean="0"/>
              <a:t>9/10/18</a:t>
            </a:fld>
            <a:endParaRPr lang="en-US"/>
          </a:p>
        </p:txBody>
      </p:sp>
      <p:sp>
        <p:nvSpPr>
          <p:cNvPr id="6" name="Footer Placeholder 5">
            <a:extLst>
              <a:ext uri="{FF2B5EF4-FFF2-40B4-BE49-F238E27FC236}">
                <a16:creationId xmlns:a16="http://schemas.microsoft.com/office/drawing/2014/main" id="{EAEA7600-BDF2-0E40-9712-E715096DF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AE18C-2963-7A4F-98B1-0E6976B2CFF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87393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6EDF-22E0-8D41-B6E7-B9975E74D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46061-0198-524D-82B8-567EB785F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D7BBDF-8A58-6D4B-A621-75351B9F4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7AE93-EC84-2045-9D83-E7B107574768}"/>
              </a:ext>
            </a:extLst>
          </p:cNvPr>
          <p:cNvSpPr>
            <a:spLocks noGrp="1"/>
          </p:cNvSpPr>
          <p:nvPr>
            <p:ph type="dt" sz="half" idx="10"/>
          </p:nvPr>
        </p:nvSpPr>
        <p:spPr/>
        <p:txBody>
          <a:bodyPr/>
          <a:lstStyle/>
          <a:p>
            <a:fld id="{F547101D-1226-3042-B730-6BFCF1732284}" type="datetime1">
              <a:rPr lang="en-US" smtClean="0"/>
              <a:t>9/10/18</a:t>
            </a:fld>
            <a:endParaRPr lang="en-US"/>
          </a:p>
        </p:txBody>
      </p:sp>
      <p:sp>
        <p:nvSpPr>
          <p:cNvPr id="6" name="Footer Placeholder 5">
            <a:extLst>
              <a:ext uri="{FF2B5EF4-FFF2-40B4-BE49-F238E27FC236}">
                <a16:creationId xmlns:a16="http://schemas.microsoft.com/office/drawing/2014/main" id="{4FECEE2A-A4D3-004D-8CA6-8BE601812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0027F-2959-8740-9557-B36F4C732E4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3136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FA67B-1A12-3F4A-9E87-A303A8C40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6D706B-C34E-1F44-BF0A-5F9C13EE4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83D8-E35F-3B4B-A971-2BEBD9DF6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65757-C995-F54B-BB8E-1A8FC8F96F6E}" type="datetime1">
              <a:rPr lang="en-US" smtClean="0"/>
              <a:t>9/10/18</a:t>
            </a:fld>
            <a:endParaRPr lang="en-US"/>
          </a:p>
        </p:txBody>
      </p:sp>
      <p:sp>
        <p:nvSpPr>
          <p:cNvPr id="5" name="Footer Placeholder 4">
            <a:extLst>
              <a:ext uri="{FF2B5EF4-FFF2-40B4-BE49-F238E27FC236}">
                <a16:creationId xmlns:a16="http://schemas.microsoft.com/office/drawing/2014/main" id="{239A3C66-6F9F-3C4D-B0B0-DB8D14C24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9C13D-EDDE-D648-8719-0E773DE71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C0642-4071-7D48-AFF8-BD27182896CC}" type="slidenum">
              <a:rPr lang="en-US" smtClean="0"/>
              <a:t>‹#›</a:t>
            </a:fld>
            <a:endParaRPr lang="en-US"/>
          </a:p>
        </p:txBody>
      </p:sp>
    </p:spTree>
    <p:extLst>
      <p:ext uri="{BB962C8B-B14F-4D97-AF65-F5344CB8AC3E}">
        <p14:creationId xmlns:p14="http://schemas.microsoft.com/office/powerpoint/2010/main" val="2060432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9BA8-CFCE-D84A-BBB6-196BCA163E34}"/>
              </a:ext>
            </a:extLst>
          </p:cNvPr>
          <p:cNvSpPr>
            <a:spLocks noGrp="1"/>
          </p:cNvSpPr>
          <p:nvPr>
            <p:ph type="ctrTitle"/>
          </p:nvPr>
        </p:nvSpPr>
        <p:spPr>
          <a:xfrm>
            <a:off x="1524000" y="2386934"/>
            <a:ext cx="9144000" cy="2387600"/>
          </a:xfrm>
        </p:spPr>
        <p:txBody>
          <a:bodyPr>
            <a:normAutofit fontScale="90000"/>
          </a:bodyPr>
          <a:lstStyle/>
          <a:p>
            <a:r>
              <a:rPr lang="en-US" dirty="0"/>
              <a:t>Data, Environment and Society</a:t>
            </a:r>
            <a:br>
              <a:rPr lang="en-US" dirty="0"/>
            </a:br>
            <a:br>
              <a:rPr lang="en-US" dirty="0"/>
            </a:br>
            <a:r>
              <a:rPr lang="en-US" sz="7300" dirty="0"/>
              <a:t>Lecture 6: </a:t>
            </a:r>
            <a:br>
              <a:rPr lang="en-US" sz="7300" dirty="0"/>
            </a:br>
            <a:r>
              <a:rPr lang="en-US" sz="7300" dirty="0"/>
              <a:t>Exploratory Data Analysis</a:t>
            </a:r>
            <a:br>
              <a:rPr lang="en-US" sz="7300" dirty="0"/>
            </a:br>
            <a:r>
              <a:rPr lang="en-US" sz="4400" dirty="0"/>
              <a:t>and</a:t>
            </a:r>
            <a:br>
              <a:rPr lang="en-US" sz="7300" dirty="0"/>
            </a:br>
            <a:r>
              <a:rPr lang="en-US" sz="7300" dirty="0"/>
              <a:t>Visualization</a:t>
            </a:r>
          </a:p>
        </p:txBody>
      </p:sp>
      <p:sp>
        <p:nvSpPr>
          <p:cNvPr id="3" name="Subtitle 2">
            <a:extLst>
              <a:ext uri="{FF2B5EF4-FFF2-40B4-BE49-F238E27FC236}">
                <a16:creationId xmlns:a16="http://schemas.microsoft.com/office/drawing/2014/main" id="{252C8A9D-DF07-BA49-B598-8707BF2BA016}"/>
              </a:ext>
            </a:extLst>
          </p:cNvPr>
          <p:cNvSpPr>
            <a:spLocks noGrp="1"/>
          </p:cNvSpPr>
          <p:nvPr>
            <p:ph type="subTitle" idx="1"/>
          </p:nvPr>
        </p:nvSpPr>
        <p:spPr>
          <a:xfrm>
            <a:off x="1524000" y="5202238"/>
            <a:ext cx="9144000" cy="1655762"/>
          </a:xfrm>
        </p:spPr>
        <p:txBody>
          <a:bodyPr/>
          <a:lstStyle/>
          <a:p>
            <a:r>
              <a:rPr lang="en-US" dirty="0"/>
              <a:t>September 6, 2018</a:t>
            </a:r>
          </a:p>
          <a:p>
            <a:r>
              <a:rPr lang="en-US" dirty="0"/>
              <a:t>Instructor: Duncan </a:t>
            </a:r>
            <a:r>
              <a:rPr lang="en-US" dirty="0" err="1"/>
              <a:t>Calllaway</a:t>
            </a:r>
            <a:endParaRPr lang="en-US" dirty="0"/>
          </a:p>
          <a:p>
            <a:r>
              <a:rPr lang="en-US" dirty="0"/>
              <a:t>GSI: </a:t>
            </a:r>
            <a:r>
              <a:rPr lang="en-US" dirty="0" err="1"/>
              <a:t>Seigi</a:t>
            </a:r>
            <a:r>
              <a:rPr lang="en-US" dirty="0"/>
              <a:t> </a:t>
            </a:r>
            <a:r>
              <a:rPr lang="en-US" dirty="0" err="1"/>
              <a:t>Karasaki</a:t>
            </a:r>
            <a:endParaRPr lang="en-US" dirty="0"/>
          </a:p>
        </p:txBody>
      </p:sp>
      <p:sp>
        <p:nvSpPr>
          <p:cNvPr id="4" name="TextBox 3">
            <a:extLst>
              <a:ext uri="{FF2B5EF4-FFF2-40B4-BE49-F238E27FC236}">
                <a16:creationId xmlns:a16="http://schemas.microsoft.com/office/drawing/2014/main" id="{03D938D0-677B-854C-ADD2-4323D8A8DC16}"/>
              </a:ext>
            </a:extLst>
          </p:cNvPr>
          <p:cNvSpPr txBox="1"/>
          <p:nvPr/>
        </p:nvSpPr>
        <p:spPr>
          <a:xfrm>
            <a:off x="6725265" y="36133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2522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922041" y="2379663"/>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922041" y="2913063"/>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922041" y="3979863"/>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922041" y="4513263"/>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922041" y="558006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922041" y="6113463"/>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3" name="Slide Number Placeholder 2">
            <a:extLst>
              <a:ext uri="{FF2B5EF4-FFF2-40B4-BE49-F238E27FC236}">
                <a16:creationId xmlns:a16="http://schemas.microsoft.com/office/drawing/2014/main" id="{B6BFA83F-D27C-A742-B516-3EC17D6E1EC3}"/>
              </a:ext>
            </a:extLst>
          </p:cNvPr>
          <p:cNvSpPr>
            <a:spLocks noGrp="1"/>
          </p:cNvSpPr>
          <p:nvPr>
            <p:ph type="sldNum" sz="quarter" idx="12"/>
          </p:nvPr>
        </p:nvSpPr>
        <p:spPr/>
        <p:txBody>
          <a:bodyPr/>
          <a:lstStyle/>
          <a:p>
            <a:fld id="{934C0642-4071-7D48-AFF8-BD27182896CC}" type="slidenum">
              <a:rPr lang="en-US" smtClean="0"/>
              <a:t>10</a:t>
            </a:fld>
            <a:endParaRPr lang="en-US"/>
          </a:p>
        </p:txBody>
      </p:sp>
    </p:spTree>
    <p:extLst>
      <p:ext uri="{BB962C8B-B14F-4D97-AF65-F5344CB8AC3E}">
        <p14:creationId xmlns:p14="http://schemas.microsoft.com/office/powerpoint/2010/main" val="2502312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3" name="Slide Number Placeholder 2">
            <a:extLst>
              <a:ext uri="{FF2B5EF4-FFF2-40B4-BE49-F238E27FC236}">
                <a16:creationId xmlns:a16="http://schemas.microsoft.com/office/drawing/2014/main" id="{640D49D5-111D-1644-913C-A1C1C607298E}"/>
              </a:ext>
            </a:extLst>
          </p:cNvPr>
          <p:cNvSpPr>
            <a:spLocks noGrp="1"/>
          </p:cNvSpPr>
          <p:nvPr>
            <p:ph type="sldNum" sz="quarter" idx="12"/>
          </p:nvPr>
        </p:nvSpPr>
        <p:spPr/>
        <p:txBody>
          <a:bodyPr/>
          <a:lstStyle/>
          <a:p>
            <a:fld id="{934C0642-4071-7D48-AFF8-BD27182896CC}" type="slidenum">
              <a:rPr lang="en-US" smtClean="0"/>
              <a:t>11</a:t>
            </a:fld>
            <a:endParaRPr lang="en-US"/>
          </a:p>
        </p:txBody>
      </p:sp>
    </p:spTree>
    <p:extLst>
      <p:ext uri="{BB962C8B-B14F-4D97-AF65-F5344CB8AC3E}">
        <p14:creationId xmlns:p14="http://schemas.microsoft.com/office/powerpoint/2010/main" val="389353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6599179" y="5733837"/>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6599179" y="221140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6599179" y="3888907"/>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sp>
        <p:nvSpPr>
          <p:cNvPr id="3" name="Slide Number Placeholder 2">
            <a:extLst>
              <a:ext uri="{FF2B5EF4-FFF2-40B4-BE49-F238E27FC236}">
                <a16:creationId xmlns:a16="http://schemas.microsoft.com/office/drawing/2014/main" id="{D5EA21DA-DB46-AB49-89D6-03E6BB5D5FF9}"/>
              </a:ext>
            </a:extLst>
          </p:cNvPr>
          <p:cNvSpPr>
            <a:spLocks noGrp="1"/>
          </p:cNvSpPr>
          <p:nvPr>
            <p:ph type="sldNum" sz="quarter" idx="12"/>
          </p:nvPr>
        </p:nvSpPr>
        <p:spPr/>
        <p:txBody>
          <a:bodyPr/>
          <a:lstStyle/>
          <a:p>
            <a:fld id="{934C0642-4071-7D48-AFF8-BD27182896CC}" type="slidenum">
              <a:rPr lang="en-US" smtClean="0"/>
              <a:t>12</a:t>
            </a:fld>
            <a:endParaRPr lang="en-US"/>
          </a:p>
        </p:txBody>
      </p:sp>
    </p:spTree>
    <p:extLst>
      <p:ext uri="{BB962C8B-B14F-4D97-AF65-F5344CB8AC3E}">
        <p14:creationId xmlns:p14="http://schemas.microsoft.com/office/powerpoint/2010/main" val="342442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2" name="Group 71"/>
          <p:cNvGrpSpPr/>
          <p:nvPr/>
        </p:nvGrpSpPr>
        <p:grpSpPr>
          <a:xfrm>
            <a:off x="3598181" y="1753929"/>
            <a:ext cx="1036330" cy="407773"/>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5" name="Group 74"/>
          <p:cNvGrpSpPr/>
          <p:nvPr/>
        </p:nvGrpSpPr>
        <p:grpSpPr>
          <a:xfrm>
            <a:off x="3598181" y="2233540"/>
            <a:ext cx="1036330" cy="407773"/>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3598181" y="2713151"/>
            <a:ext cx="1036330" cy="407773"/>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3" name="Group 82"/>
          <p:cNvGrpSpPr/>
          <p:nvPr/>
        </p:nvGrpSpPr>
        <p:grpSpPr>
          <a:xfrm>
            <a:off x="922041" y="1846263"/>
            <a:ext cx="1036330" cy="407773"/>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6" name="Group 85"/>
          <p:cNvGrpSpPr/>
          <p:nvPr/>
        </p:nvGrpSpPr>
        <p:grpSpPr>
          <a:xfrm>
            <a:off x="922041" y="2379663"/>
            <a:ext cx="1036330" cy="407773"/>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9" name="Group 88"/>
          <p:cNvGrpSpPr/>
          <p:nvPr/>
        </p:nvGrpSpPr>
        <p:grpSpPr>
          <a:xfrm>
            <a:off x="922041" y="2913063"/>
            <a:ext cx="1036330" cy="407773"/>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2" name="Group 91"/>
          <p:cNvGrpSpPr/>
          <p:nvPr/>
        </p:nvGrpSpPr>
        <p:grpSpPr>
          <a:xfrm>
            <a:off x="922041" y="3446463"/>
            <a:ext cx="1036330" cy="407773"/>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5" name="Group 94"/>
          <p:cNvGrpSpPr/>
          <p:nvPr/>
        </p:nvGrpSpPr>
        <p:grpSpPr>
          <a:xfrm>
            <a:off x="922041" y="3979863"/>
            <a:ext cx="1036330" cy="407773"/>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8" name="Group 97"/>
          <p:cNvGrpSpPr/>
          <p:nvPr/>
        </p:nvGrpSpPr>
        <p:grpSpPr>
          <a:xfrm>
            <a:off x="922041" y="4513263"/>
            <a:ext cx="1036330" cy="407773"/>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01" name="Group 100"/>
          <p:cNvGrpSpPr/>
          <p:nvPr/>
        </p:nvGrpSpPr>
        <p:grpSpPr>
          <a:xfrm>
            <a:off x="922041" y="5580063"/>
            <a:ext cx="1036330" cy="407773"/>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4" name="Group 103"/>
          <p:cNvGrpSpPr/>
          <p:nvPr/>
        </p:nvGrpSpPr>
        <p:grpSpPr>
          <a:xfrm>
            <a:off x="922041" y="6113463"/>
            <a:ext cx="1036330" cy="407773"/>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7" name="Group 106"/>
          <p:cNvGrpSpPr/>
          <p:nvPr/>
        </p:nvGrpSpPr>
        <p:grpSpPr>
          <a:xfrm>
            <a:off x="922041" y="5046663"/>
            <a:ext cx="1036330" cy="407773"/>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113" name="Group 112"/>
          <p:cNvGrpSpPr/>
          <p:nvPr/>
        </p:nvGrpSpPr>
        <p:grpSpPr>
          <a:xfrm>
            <a:off x="3598181" y="3496577"/>
            <a:ext cx="1036330" cy="407773"/>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116" name="Group 115"/>
          <p:cNvGrpSpPr/>
          <p:nvPr/>
        </p:nvGrpSpPr>
        <p:grpSpPr>
          <a:xfrm>
            <a:off x="3601516" y="5250549"/>
            <a:ext cx="1036330" cy="407773"/>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122" name="Group 121"/>
          <p:cNvGrpSpPr/>
          <p:nvPr/>
        </p:nvGrpSpPr>
        <p:grpSpPr>
          <a:xfrm>
            <a:off x="3598181" y="3981850"/>
            <a:ext cx="1036330" cy="407773"/>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25" name="Group 124"/>
          <p:cNvGrpSpPr/>
          <p:nvPr/>
        </p:nvGrpSpPr>
        <p:grpSpPr>
          <a:xfrm>
            <a:off x="3598181" y="5718204"/>
            <a:ext cx="1036330" cy="407773"/>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128" name="Group 127"/>
          <p:cNvGrpSpPr/>
          <p:nvPr/>
        </p:nvGrpSpPr>
        <p:grpSpPr>
          <a:xfrm>
            <a:off x="3598181" y="4467123"/>
            <a:ext cx="1036330" cy="407773"/>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31" name="Group 130"/>
          <p:cNvGrpSpPr/>
          <p:nvPr/>
        </p:nvGrpSpPr>
        <p:grpSpPr>
          <a:xfrm>
            <a:off x="3598181" y="6191722"/>
            <a:ext cx="1036330" cy="407773"/>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cxnSp>
        <p:nvCxnSpPr>
          <p:cNvPr id="59" name="Straight Arrow Connector 58"/>
          <p:cNvCxnSpPr/>
          <p:nvPr/>
        </p:nvCxnSpPr>
        <p:spPr>
          <a:xfrm>
            <a:off x="2222180" y="3973515"/>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2222180" y="3650349"/>
            <a:ext cx="1109599" cy="646331"/>
          </a:xfrm>
          <a:prstGeom prst="rect">
            <a:avLst/>
          </a:prstGeom>
        </p:spPr>
        <p:txBody>
          <a:bodyPr wrap="none" rtlCol="0">
            <a:spAutoFit/>
          </a:bodyPr>
          <a:lstStyle/>
          <a:p>
            <a:pPr algn="ctr"/>
            <a:r>
              <a:rPr lang="en-US" dirty="0"/>
              <a:t>Split into</a:t>
            </a:r>
          </a:p>
          <a:p>
            <a:pPr algn="ctr"/>
            <a:r>
              <a:rPr lang="en-US" dirty="0"/>
              <a:t>Groups</a:t>
            </a:r>
          </a:p>
        </p:txBody>
      </p:sp>
      <p:sp>
        <p:nvSpPr>
          <p:cNvPr id="61" name="TextBox 60"/>
          <p:cNvSpPr txBox="1"/>
          <p:nvPr/>
        </p:nvSpPr>
        <p:spPr>
          <a:xfrm>
            <a:off x="4902547" y="2141105"/>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62" name="Straight Arrow Connector 61"/>
          <p:cNvCxnSpPr/>
          <p:nvPr/>
        </p:nvCxnSpPr>
        <p:spPr>
          <a:xfrm>
            <a:off x="4902547" y="2464271"/>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4902547" y="3854236"/>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82" name="Straight Arrow Connector 81"/>
          <p:cNvCxnSpPr/>
          <p:nvPr/>
        </p:nvCxnSpPr>
        <p:spPr>
          <a:xfrm>
            <a:off x="4902547" y="4177402"/>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4942817" y="5613772"/>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4942817" y="5936938"/>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6599179" y="2211406"/>
            <a:ext cx="1199792" cy="407773"/>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21" name="Group 120"/>
          <p:cNvGrpSpPr/>
          <p:nvPr/>
        </p:nvGrpSpPr>
        <p:grpSpPr>
          <a:xfrm>
            <a:off x="6599179" y="3888907"/>
            <a:ext cx="1199792" cy="407773"/>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36" name="Group 135"/>
          <p:cNvGrpSpPr/>
          <p:nvPr/>
        </p:nvGrpSpPr>
        <p:grpSpPr>
          <a:xfrm>
            <a:off x="9358145" y="4177401"/>
            <a:ext cx="1199792" cy="407773"/>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grpSp>
        <p:nvGrpSpPr>
          <p:cNvPr id="139" name="Group 138"/>
          <p:cNvGrpSpPr/>
          <p:nvPr/>
        </p:nvGrpSpPr>
        <p:grpSpPr>
          <a:xfrm>
            <a:off x="9358145" y="3242576"/>
            <a:ext cx="1199792" cy="407773"/>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42" name="Group 141"/>
          <p:cNvGrpSpPr/>
          <p:nvPr/>
        </p:nvGrpSpPr>
        <p:grpSpPr>
          <a:xfrm>
            <a:off x="9358145" y="3715093"/>
            <a:ext cx="1199792" cy="407773"/>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12</a:t>
              </a:r>
            </a:p>
          </p:txBody>
        </p:sp>
      </p:grpSp>
      <p:grpSp>
        <p:nvGrpSpPr>
          <p:cNvPr id="145" name="Group 144"/>
          <p:cNvGrpSpPr/>
          <p:nvPr/>
        </p:nvGrpSpPr>
        <p:grpSpPr>
          <a:xfrm>
            <a:off x="6599179" y="5733837"/>
            <a:ext cx="1199792" cy="407773"/>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18</a:t>
              </a:r>
            </a:p>
          </p:txBody>
        </p:sp>
      </p:grpSp>
      <p:cxnSp>
        <p:nvCxnSpPr>
          <p:cNvPr id="148" name="Straight Arrow Connector 147"/>
          <p:cNvCxnSpPr/>
          <p:nvPr/>
        </p:nvCxnSpPr>
        <p:spPr>
          <a:xfrm>
            <a:off x="7929154" y="2351418"/>
            <a:ext cx="1346165" cy="138988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7929154" y="3973515"/>
            <a:ext cx="1346165"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929154" y="4199944"/>
            <a:ext cx="1346165" cy="15738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8141212" y="3657592"/>
            <a:ext cx="922047" cy="646331"/>
          </a:xfrm>
          <a:prstGeom prst="rect">
            <a:avLst/>
          </a:prstGeom>
        </p:spPr>
        <p:txBody>
          <a:bodyPr wrap="none" rtlCol="0">
            <a:spAutoFit/>
          </a:bodyPr>
          <a:lstStyle/>
          <a:p>
            <a:pPr algn="ctr"/>
            <a:r>
              <a:rPr lang="en-US" dirty="0"/>
              <a:t>Merge</a:t>
            </a:r>
          </a:p>
          <a:p>
            <a:pPr algn="ctr"/>
            <a:r>
              <a:rPr lang="en-US" dirty="0"/>
              <a:t>Results</a:t>
            </a:r>
          </a:p>
        </p:txBody>
      </p:sp>
      <p:sp>
        <p:nvSpPr>
          <p:cNvPr id="3" name="Slide Number Placeholder 2">
            <a:extLst>
              <a:ext uri="{FF2B5EF4-FFF2-40B4-BE49-F238E27FC236}">
                <a16:creationId xmlns:a16="http://schemas.microsoft.com/office/drawing/2014/main" id="{EC49931D-713C-DE40-BF74-2AEEEC5F3650}"/>
              </a:ext>
            </a:extLst>
          </p:cNvPr>
          <p:cNvSpPr>
            <a:spLocks noGrp="1"/>
          </p:cNvSpPr>
          <p:nvPr>
            <p:ph type="sldNum" sz="quarter" idx="12"/>
          </p:nvPr>
        </p:nvSpPr>
        <p:spPr/>
        <p:txBody>
          <a:bodyPr/>
          <a:lstStyle/>
          <a:p>
            <a:fld id="{934C0642-4071-7D48-AFF8-BD27182896CC}" type="slidenum">
              <a:rPr lang="en-US" smtClean="0"/>
              <a:t>13</a:t>
            </a:fld>
            <a:endParaRPr lang="en-US"/>
          </a:p>
        </p:txBody>
      </p:sp>
    </p:spTree>
    <p:extLst>
      <p:ext uri="{BB962C8B-B14F-4D97-AF65-F5344CB8AC3E}">
        <p14:creationId xmlns:p14="http://schemas.microsoft.com/office/powerpoint/2010/main" val="33009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70778" y="455245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18" name="Group 117"/>
          <p:cNvGrpSpPr/>
          <p:nvPr/>
        </p:nvGrpSpPr>
        <p:grpSpPr>
          <a:xfrm>
            <a:off x="570778" y="2418853"/>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22" name="Group 121"/>
          <p:cNvGrpSpPr/>
          <p:nvPr/>
        </p:nvGrpSpPr>
        <p:grpSpPr>
          <a:xfrm>
            <a:off x="570778" y="2952253"/>
            <a:ext cx="1662160" cy="407773"/>
            <a:chOff x="570778" y="2952253"/>
            <a:chExt cx="1662160" cy="407773"/>
          </a:xfrm>
        </p:grpSpPr>
        <p:sp>
          <p:nvSpPr>
            <p:cNvPr id="123" name="Rectangle 122"/>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26" name="Group 125"/>
          <p:cNvGrpSpPr/>
          <p:nvPr/>
        </p:nvGrpSpPr>
        <p:grpSpPr>
          <a:xfrm>
            <a:off x="570778" y="3485653"/>
            <a:ext cx="1662160" cy="407773"/>
            <a:chOff x="570778" y="3485653"/>
            <a:chExt cx="1662160" cy="407773"/>
          </a:xfrm>
        </p:grpSpPr>
        <p:sp>
          <p:nvSpPr>
            <p:cNvPr id="127" name="Rectangle 126"/>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0" name="Group 129"/>
          <p:cNvGrpSpPr/>
          <p:nvPr/>
        </p:nvGrpSpPr>
        <p:grpSpPr>
          <a:xfrm>
            <a:off x="570778" y="4019053"/>
            <a:ext cx="1662160" cy="407773"/>
            <a:chOff x="570778" y="4019053"/>
            <a:chExt cx="1662160" cy="407773"/>
          </a:xfrm>
        </p:grpSpPr>
        <p:sp>
          <p:nvSpPr>
            <p:cNvPr id="131" name="Rectangle 130"/>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4" name="Group 133"/>
          <p:cNvGrpSpPr/>
          <p:nvPr/>
        </p:nvGrpSpPr>
        <p:grpSpPr>
          <a:xfrm>
            <a:off x="570778" y="4552453"/>
            <a:ext cx="1662160" cy="407773"/>
            <a:chOff x="570778" y="4552453"/>
            <a:chExt cx="1662160" cy="407773"/>
          </a:xfrm>
        </p:grpSpPr>
        <p:sp>
          <p:nvSpPr>
            <p:cNvPr id="135" name="Rectangle 13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38" name="Group 137"/>
          <p:cNvGrpSpPr/>
          <p:nvPr/>
        </p:nvGrpSpPr>
        <p:grpSpPr>
          <a:xfrm>
            <a:off x="570778" y="5085853"/>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42" name="Group 141"/>
          <p:cNvGrpSpPr/>
          <p:nvPr/>
        </p:nvGrpSpPr>
        <p:grpSpPr>
          <a:xfrm>
            <a:off x="570778" y="561925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6" name="Group 145"/>
          <p:cNvGrpSpPr/>
          <p:nvPr/>
        </p:nvGrpSpPr>
        <p:grpSpPr>
          <a:xfrm>
            <a:off x="570778" y="6152653"/>
            <a:ext cx="1662160" cy="407773"/>
            <a:chOff x="570778" y="6152653"/>
            <a:chExt cx="1662160" cy="407773"/>
          </a:xfrm>
        </p:grpSpPr>
        <p:sp>
          <p:nvSpPr>
            <p:cNvPr id="147" name="Rectangle 146"/>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570778" y="1885453"/>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3" name="Slide Number Placeholder 2">
            <a:extLst>
              <a:ext uri="{FF2B5EF4-FFF2-40B4-BE49-F238E27FC236}">
                <a16:creationId xmlns:a16="http://schemas.microsoft.com/office/drawing/2014/main" id="{B2346567-041E-9740-A135-9A8F6258EB9B}"/>
              </a:ext>
            </a:extLst>
          </p:cNvPr>
          <p:cNvSpPr>
            <a:spLocks noGrp="1"/>
          </p:cNvSpPr>
          <p:nvPr>
            <p:ph type="sldNum" sz="quarter" idx="12"/>
          </p:nvPr>
        </p:nvSpPr>
        <p:spPr/>
        <p:txBody>
          <a:bodyPr/>
          <a:lstStyle/>
          <a:p>
            <a:fld id="{934C0642-4071-7D48-AFF8-BD27182896CC}" type="slidenum">
              <a:rPr lang="en-US" smtClean="0"/>
              <a:t>14</a:t>
            </a:fld>
            <a:endParaRPr lang="en-US"/>
          </a:p>
        </p:txBody>
      </p:sp>
    </p:spTree>
    <p:extLst>
      <p:ext uri="{BB962C8B-B14F-4D97-AF65-F5344CB8AC3E}">
        <p14:creationId xmlns:p14="http://schemas.microsoft.com/office/powerpoint/2010/main" val="44902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519963" y="1218174"/>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1611773" y="1495173"/>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70778" y="2418853"/>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70778" y="2952253"/>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70778" y="3485653"/>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70778" y="4019053"/>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58431" y="4567316"/>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70778" y="5085853"/>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70778" y="5619253"/>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70778" y="6152653"/>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1091994" y="1218174"/>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70778" y="1885453"/>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3804673" y="4879292"/>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3804673" y="2445350"/>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3804673" y="3097999"/>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3804673" y="5531941"/>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3804673" y="3750648"/>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3804673" y="4226643"/>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3804673" y="6184592"/>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3804673" y="1792701"/>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3804673" y="1323225"/>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2432969" y="3643177"/>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2232938" y="1527112"/>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2232938" y="1996588"/>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5570152" y="1443009"/>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7197463" y="155532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8366218" y="155532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7769494" y="155532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5570152" y="2305922"/>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7197463" y="24182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8366218" y="24182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7769494" y="241823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5570152" y="2996846"/>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7197463" y="310915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8366218" y="310915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7769494" y="310915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5570152" y="3840096"/>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7197463" y="395240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8366218" y="395240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7769494" y="395240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5570152" y="4785083"/>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7197463" y="489739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8366218" y="489739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7769494" y="489739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5570152" y="5415995"/>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7197463" y="552830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8366218" y="552830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7769494" y="552830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5570152" y="6119325"/>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7197463" y="623163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8366218" y="623163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7769494" y="623163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3" name="Slide Number Placeholder 2">
            <a:extLst>
              <a:ext uri="{FF2B5EF4-FFF2-40B4-BE49-F238E27FC236}">
                <a16:creationId xmlns:a16="http://schemas.microsoft.com/office/drawing/2014/main" id="{65661A35-5E2E-BB40-8BBC-917C9BC3694F}"/>
              </a:ext>
            </a:extLst>
          </p:cNvPr>
          <p:cNvSpPr>
            <a:spLocks noGrp="1"/>
          </p:cNvSpPr>
          <p:nvPr>
            <p:ph type="sldNum" sz="quarter" idx="12"/>
          </p:nvPr>
        </p:nvSpPr>
        <p:spPr/>
        <p:txBody>
          <a:bodyPr/>
          <a:lstStyle/>
          <a:p>
            <a:fld id="{934C0642-4071-7D48-AFF8-BD27182896CC}" type="slidenum">
              <a:rPr lang="en-US" smtClean="0"/>
              <a:t>15</a:t>
            </a:fld>
            <a:endParaRPr lang="en-US"/>
          </a:p>
        </p:txBody>
      </p:sp>
    </p:spTree>
    <p:extLst>
      <p:ext uri="{BB962C8B-B14F-4D97-AF65-F5344CB8AC3E}">
        <p14:creationId xmlns:p14="http://schemas.microsoft.com/office/powerpoint/2010/main" val="2215218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10" presetClass="entr" presetSubtype="0"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nodeType="with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500"/>
                                        <p:tgtEl>
                                          <p:spTgt spid="1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500"/>
                                        <p:tgtEl>
                                          <p:spTgt spid="1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animEffect transition="in" filter="fade">
                                      <p:cBhvr>
                                        <p:cTn id="85" dur="500"/>
                                        <p:tgtEl>
                                          <p:spTgt spid="1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13" grpId="0" animBg="1"/>
      <p:bldP spid="114" grpId="0" animBg="1"/>
      <p:bldP spid="115" grpId="0" animBg="1"/>
      <p:bldP spid="156" grpId="0" animBg="1"/>
      <p:bldP spid="157" grpId="0" animBg="1"/>
      <p:bldP spid="158" grpId="0" animBg="1"/>
      <p:bldP spid="163" grpId="0" animBg="1"/>
      <p:bldP spid="164" grpId="0" animBg="1"/>
      <p:bldP spid="165" grpId="0" animBg="1"/>
      <p:bldP spid="170" grpId="0" animBg="1"/>
      <p:bldP spid="171" grpId="0" animBg="1"/>
      <p:bldP spid="172" grpId="0" animBg="1"/>
      <p:bldP spid="177" grpId="0" animBg="1"/>
      <p:bldP spid="178" grpId="0" animBg="1"/>
      <p:bldP spid="179" grpId="0" animBg="1"/>
      <p:bldP spid="184" grpId="0" animBg="1"/>
      <p:bldP spid="185" grpId="0" animBg="1"/>
      <p:bldP spid="1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644263" y="138661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1813018" y="138661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1216294" y="138661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644263" y="224952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1813018" y="224952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644263" y="294044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1813018" y="294044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7" name="Rectangle 186"/>
          <p:cNvSpPr/>
          <p:nvPr/>
        </p:nvSpPr>
        <p:spPr>
          <a:xfrm>
            <a:off x="644263" y="378369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8" name="Rectangle 187"/>
          <p:cNvSpPr/>
          <p:nvPr/>
        </p:nvSpPr>
        <p:spPr>
          <a:xfrm>
            <a:off x="1813018" y="378369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644263" y="472868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1813018" y="472868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3" name="Rectangle 192"/>
          <p:cNvSpPr/>
          <p:nvPr/>
        </p:nvSpPr>
        <p:spPr>
          <a:xfrm>
            <a:off x="644263" y="535959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4" name="Rectangle 193"/>
          <p:cNvSpPr/>
          <p:nvPr/>
        </p:nvSpPr>
        <p:spPr>
          <a:xfrm>
            <a:off x="1813018" y="535959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644263" y="6062926"/>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1813018" y="6062926"/>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3" name="Slide Number Placeholder 2">
            <a:extLst>
              <a:ext uri="{FF2B5EF4-FFF2-40B4-BE49-F238E27FC236}">
                <a16:creationId xmlns:a16="http://schemas.microsoft.com/office/drawing/2014/main" id="{53915DFB-7CF3-2D40-8D9C-0406D82C3352}"/>
              </a:ext>
            </a:extLst>
          </p:cNvPr>
          <p:cNvSpPr>
            <a:spLocks noGrp="1"/>
          </p:cNvSpPr>
          <p:nvPr>
            <p:ph type="sldNum" sz="quarter" idx="12"/>
          </p:nvPr>
        </p:nvSpPr>
        <p:spPr/>
        <p:txBody>
          <a:bodyPr/>
          <a:lstStyle/>
          <a:p>
            <a:fld id="{934C0642-4071-7D48-AFF8-BD27182896CC}" type="slidenum">
              <a:rPr lang="en-US" smtClean="0"/>
              <a:t>16</a:t>
            </a:fld>
            <a:endParaRPr lang="en-US"/>
          </a:p>
        </p:txBody>
      </p:sp>
    </p:spTree>
    <p:extLst>
      <p:ext uri="{BB962C8B-B14F-4D97-AF65-F5344CB8AC3E}">
        <p14:creationId xmlns:p14="http://schemas.microsoft.com/office/powerpoint/2010/main" val="331224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8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9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9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9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4" grpId="0" animBg="1"/>
      <p:bldP spid="146" grpId="0" animBg="1"/>
      <p:bldP spid="155" grpId="0" animBg="1"/>
      <p:bldP spid="162" grpId="0" animBg="1"/>
      <p:bldP spid="169" grpId="0" animBg="1"/>
      <p:bldP spid="176" grpId="0" animBg="1"/>
      <p:bldP spid="183"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82" y="97245"/>
            <a:ext cx="10801350" cy="1325563"/>
          </a:xfrm>
        </p:spPr>
        <p:txBody>
          <a:bodyPr/>
          <a:lstStyle/>
          <a:p>
            <a:r>
              <a:rPr lang="en-US" dirty="0"/>
              <a:t>Manipulating Granularity</a:t>
            </a:r>
            <a:r>
              <a:rPr lang="en-US"/>
              <a:t>: Pivot </a:t>
            </a:r>
            <a:endParaRPr lang="en-US" dirty="0"/>
          </a:p>
        </p:txBody>
      </p:sp>
      <p:sp>
        <p:nvSpPr>
          <p:cNvPr id="43" name="TextBox 42"/>
          <p:cNvSpPr txBox="1"/>
          <p:nvPr/>
        </p:nvSpPr>
        <p:spPr>
          <a:xfrm>
            <a:off x="-6033237" y="1048841"/>
            <a:ext cx="595035" cy="646331"/>
          </a:xfrm>
          <a:prstGeom prst="rect">
            <a:avLst/>
          </a:prstGeom>
        </p:spPr>
        <p:txBody>
          <a:bodyPr wrap="none" rtlCol="0">
            <a:spAutoFit/>
          </a:bodyPr>
          <a:lstStyle/>
          <a:p>
            <a:pPr algn="ctr"/>
            <a:r>
              <a:rPr lang="en-US" dirty="0"/>
              <a:t>Key</a:t>
            </a:r>
            <a:br>
              <a:rPr lang="en-US" dirty="0"/>
            </a:br>
            <a:r>
              <a:rPr lang="en-US" dirty="0"/>
              <a:t>R</a:t>
            </a:r>
          </a:p>
        </p:txBody>
      </p:sp>
      <p:sp>
        <p:nvSpPr>
          <p:cNvPr id="44" name="TextBox 43"/>
          <p:cNvSpPr txBox="1"/>
          <p:nvPr/>
        </p:nvSpPr>
        <p:spPr>
          <a:xfrm>
            <a:off x="-4941427" y="1325840"/>
            <a:ext cx="748923" cy="369332"/>
          </a:xfrm>
          <a:prstGeom prst="rect">
            <a:avLst/>
          </a:prstGeom>
        </p:spPr>
        <p:txBody>
          <a:bodyPr wrap="none" rtlCol="0">
            <a:spAutoFit/>
          </a:bodyPr>
          <a:lstStyle/>
          <a:p>
            <a:pPr algn="ctr"/>
            <a:r>
              <a:rPr lang="en-US"/>
              <a:t>Data</a:t>
            </a:r>
          </a:p>
        </p:txBody>
      </p:sp>
      <p:grpSp>
        <p:nvGrpSpPr>
          <p:cNvPr id="11" name="Group 10"/>
          <p:cNvGrpSpPr/>
          <p:nvPr/>
        </p:nvGrpSpPr>
        <p:grpSpPr>
          <a:xfrm>
            <a:off x="-5982422" y="2249520"/>
            <a:ext cx="1662160" cy="407773"/>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0" name="Group 9"/>
          <p:cNvGrpSpPr/>
          <p:nvPr/>
        </p:nvGrpSpPr>
        <p:grpSpPr>
          <a:xfrm>
            <a:off x="-5982422" y="2782920"/>
            <a:ext cx="1662160" cy="407773"/>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9" name="Group 8"/>
          <p:cNvGrpSpPr/>
          <p:nvPr/>
        </p:nvGrpSpPr>
        <p:grpSpPr>
          <a:xfrm>
            <a:off x="-5982422" y="3316320"/>
            <a:ext cx="1662160" cy="407773"/>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8" name="Group 7"/>
          <p:cNvGrpSpPr/>
          <p:nvPr/>
        </p:nvGrpSpPr>
        <p:grpSpPr>
          <a:xfrm>
            <a:off x="-5982422" y="3849720"/>
            <a:ext cx="1662160" cy="407773"/>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7" name="Group 6"/>
          <p:cNvGrpSpPr/>
          <p:nvPr/>
        </p:nvGrpSpPr>
        <p:grpSpPr>
          <a:xfrm>
            <a:off x="-5994769" y="4397983"/>
            <a:ext cx="1662160" cy="407773"/>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6" name="Group 5"/>
          <p:cNvGrpSpPr/>
          <p:nvPr/>
        </p:nvGrpSpPr>
        <p:grpSpPr>
          <a:xfrm>
            <a:off x="-5982422" y="4916520"/>
            <a:ext cx="1662160" cy="407773"/>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5" name="Group 4"/>
          <p:cNvGrpSpPr/>
          <p:nvPr/>
        </p:nvGrpSpPr>
        <p:grpSpPr>
          <a:xfrm>
            <a:off x="-5982422" y="5449920"/>
            <a:ext cx="1662160" cy="407773"/>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4" name="Group 3"/>
          <p:cNvGrpSpPr/>
          <p:nvPr/>
        </p:nvGrpSpPr>
        <p:grpSpPr>
          <a:xfrm>
            <a:off x="-5982422" y="5983320"/>
            <a:ext cx="1662160" cy="407773"/>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sp>
        <p:nvSpPr>
          <p:cNvPr id="80" name="TextBox 79"/>
          <p:cNvSpPr txBox="1"/>
          <p:nvPr/>
        </p:nvSpPr>
        <p:spPr>
          <a:xfrm>
            <a:off x="-5461206" y="1048841"/>
            <a:ext cx="595035" cy="646331"/>
          </a:xfrm>
          <a:prstGeom prst="rect">
            <a:avLst/>
          </a:prstGeom>
        </p:spPr>
        <p:txBody>
          <a:bodyPr wrap="none" rtlCol="0">
            <a:spAutoFit/>
          </a:bodyPr>
          <a:lstStyle/>
          <a:p>
            <a:pPr algn="ctr"/>
            <a:r>
              <a:rPr lang="en-US" dirty="0"/>
              <a:t>Key</a:t>
            </a:r>
          </a:p>
          <a:p>
            <a:pPr algn="ctr"/>
            <a:r>
              <a:rPr lang="en-US" dirty="0"/>
              <a:t>C</a:t>
            </a:r>
          </a:p>
        </p:txBody>
      </p:sp>
      <p:grpSp>
        <p:nvGrpSpPr>
          <p:cNvPr id="12" name="Group 11"/>
          <p:cNvGrpSpPr/>
          <p:nvPr/>
        </p:nvGrpSpPr>
        <p:grpSpPr>
          <a:xfrm>
            <a:off x="-5982422" y="1716120"/>
            <a:ext cx="1662160" cy="407773"/>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9" name="Group 28"/>
          <p:cNvGrpSpPr/>
          <p:nvPr/>
        </p:nvGrpSpPr>
        <p:grpSpPr>
          <a:xfrm>
            <a:off x="-2748527" y="4709959"/>
            <a:ext cx="1662160" cy="407773"/>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27" name="Group 26"/>
          <p:cNvGrpSpPr/>
          <p:nvPr/>
        </p:nvGrpSpPr>
        <p:grpSpPr>
          <a:xfrm>
            <a:off x="-2748527" y="2276017"/>
            <a:ext cx="1662160" cy="407773"/>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28" name="Group 27"/>
          <p:cNvGrpSpPr/>
          <p:nvPr/>
        </p:nvGrpSpPr>
        <p:grpSpPr>
          <a:xfrm>
            <a:off x="-2748527" y="2928666"/>
            <a:ext cx="1662160" cy="407773"/>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30" name="Group 29"/>
          <p:cNvGrpSpPr/>
          <p:nvPr/>
        </p:nvGrpSpPr>
        <p:grpSpPr>
          <a:xfrm>
            <a:off x="-2748527" y="5362608"/>
            <a:ext cx="1662160" cy="407773"/>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18" name="Group 117"/>
          <p:cNvGrpSpPr/>
          <p:nvPr/>
        </p:nvGrpSpPr>
        <p:grpSpPr>
          <a:xfrm>
            <a:off x="-2748527" y="3581315"/>
            <a:ext cx="1662160" cy="407773"/>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142" name="Group 141"/>
          <p:cNvGrpSpPr/>
          <p:nvPr/>
        </p:nvGrpSpPr>
        <p:grpSpPr>
          <a:xfrm>
            <a:off x="-2748527" y="4057310"/>
            <a:ext cx="1662160" cy="407773"/>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grpSp>
        <p:nvGrpSpPr>
          <p:cNvPr id="31" name="Group 30"/>
          <p:cNvGrpSpPr/>
          <p:nvPr/>
        </p:nvGrpSpPr>
        <p:grpSpPr>
          <a:xfrm>
            <a:off x="-2748527" y="6015259"/>
            <a:ext cx="1662160" cy="407773"/>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38" name="Group 137"/>
          <p:cNvGrpSpPr/>
          <p:nvPr/>
        </p:nvGrpSpPr>
        <p:grpSpPr>
          <a:xfrm>
            <a:off x="-2748527" y="1623368"/>
            <a:ext cx="1662160" cy="407773"/>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150" name="Group 149"/>
          <p:cNvGrpSpPr/>
          <p:nvPr/>
        </p:nvGrpSpPr>
        <p:grpSpPr>
          <a:xfrm>
            <a:off x="-2748527" y="1153892"/>
            <a:ext cx="1662160" cy="407773"/>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grpSp>
        <p:nvGrpSpPr>
          <p:cNvPr id="82" name="Group 81"/>
          <p:cNvGrpSpPr/>
          <p:nvPr/>
        </p:nvGrpSpPr>
        <p:grpSpPr>
          <a:xfrm>
            <a:off x="-4120231" y="3473844"/>
            <a:ext cx="1109599" cy="646331"/>
            <a:chOff x="2432969" y="3643177"/>
            <a:chExt cx="1109599" cy="646331"/>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432969" y="3643177"/>
              <a:ext cx="1109599" cy="646331"/>
            </a:xfrm>
            <a:prstGeom prst="rect">
              <a:avLst/>
            </a:prstGeom>
          </p:spPr>
          <p:txBody>
            <a:bodyPr wrap="none" rtlCol="0">
              <a:spAutoFit/>
            </a:bodyPr>
            <a:lstStyle/>
            <a:p>
              <a:pPr algn="ctr"/>
              <a:r>
                <a:rPr lang="en-US" dirty="0"/>
                <a:t>Split into</a:t>
              </a:r>
            </a:p>
            <a:p>
              <a:pPr algn="ctr"/>
              <a:r>
                <a:rPr lang="en-US" dirty="0"/>
                <a:t>Groups</a:t>
              </a:r>
            </a:p>
          </p:txBody>
        </p:sp>
      </p:grpSp>
      <p:cxnSp>
        <p:nvCxnSpPr>
          <p:cNvPr id="85" name="Straight Arrow Connector 84"/>
          <p:cNvCxnSpPr>
            <a:stCxn id="47" idx="3"/>
            <a:endCxn id="151" idx="1"/>
          </p:cNvCxnSpPr>
          <p:nvPr/>
        </p:nvCxnSpPr>
        <p:spPr>
          <a:xfrm flipV="1">
            <a:off x="-4320262" y="1357779"/>
            <a:ext cx="1571735" cy="562228"/>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4320262" y="1827255"/>
            <a:ext cx="1571735" cy="3293152"/>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983048" y="1273676"/>
            <a:ext cx="1428596" cy="646331"/>
            <a:chOff x="5824545" y="2372803"/>
            <a:chExt cx="1428596" cy="646331"/>
          </a:xfrm>
        </p:grpSpPr>
        <p:sp>
          <p:nvSpPr>
            <p:cNvPr id="103" name="TextBox 102"/>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644263" y="1385987"/>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813018" y="1385987"/>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08" name="Rectangle 107"/>
          <p:cNvSpPr/>
          <p:nvPr/>
        </p:nvSpPr>
        <p:spPr>
          <a:xfrm>
            <a:off x="1216294" y="138598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09" name="Group 108"/>
          <p:cNvGrpSpPr/>
          <p:nvPr/>
        </p:nvGrpSpPr>
        <p:grpSpPr>
          <a:xfrm>
            <a:off x="-983048" y="2136589"/>
            <a:ext cx="1428596" cy="646331"/>
            <a:chOff x="5824545" y="2372803"/>
            <a:chExt cx="1428596" cy="646331"/>
          </a:xfrm>
        </p:grpSpPr>
        <p:sp>
          <p:nvSpPr>
            <p:cNvPr id="110" name="TextBox 10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644263" y="224890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14" name="Rectangle 113"/>
          <p:cNvSpPr/>
          <p:nvPr/>
        </p:nvSpPr>
        <p:spPr>
          <a:xfrm>
            <a:off x="1813018" y="224890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15" name="Rectangle 114"/>
          <p:cNvSpPr/>
          <p:nvPr/>
        </p:nvSpPr>
        <p:spPr>
          <a:xfrm>
            <a:off x="1216294" y="224890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16" name="Group 115"/>
          <p:cNvGrpSpPr/>
          <p:nvPr/>
        </p:nvGrpSpPr>
        <p:grpSpPr>
          <a:xfrm>
            <a:off x="-983048" y="2827513"/>
            <a:ext cx="1428596" cy="646331"/>
            <a:chOff x="5824545" y="2372803"/>
            <a:chExt cx="1428596" cy="646331"/>
          </a:xfrm>
        </p:grpSpPr>
        <p:sp>
          <p:nvSpPr>
            <p:cNvPr id="117" name="TextBox 11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644263" y="293982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57" name="Rectangle 156"/>
          <p:cNvSpPr/>
          <p:nvPr/>
        </p:nvSpPr>
        <p:spPr>
          <a:xfrm>
            <a:off x="1813018" y="293982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58" name="Rectangle 157"/>
          <p:cNvSpPr/>
          <p:nvPr/>
        </p:nvSpPr>
        <p:spPr>
          <a:xfrm>
            <a:off x="1216294" y="293982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59" name="Group 158"/>
          <p:cNvGrpSpPr/>
          <p:nvPr/>
        </p:nvGrpSpPr>
        <p:grpSpPr>
          <a:xfrm>
            <a:off x="-983048" y="3670763"/>
            <a:ext cx="1428596" cy="646331"/>
            <a:chOff x="5824545" y="2372803"/>
            <a:chExt cx="1428596" cy="646331"/>
          </a:xfrm>
        </p:grpSpPr>
        <p:sp>
          <p:nvSpPr>
            <p:cNvPr id="160" name="TextBox 159"/>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644263" y="378307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64" name="Rectangle 163"/>
          <p:cNvSpPr/>
          <p:nvPr/>
        </p:nvSpPr>
        <p:spPr>
          <a:xfrm>
            <a:off x="1813018" y="378307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65" name="Rectangle 164"/>
          <p:cNvSpPr/>
          <p:nvPr/>
        </p:nvSpPr>
        <p:spPr>
          <a:xfrm>
            <a:off x="1216294" y="378307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66" name="Group 165"/>
          <p:cNvGrpSpPr/>
          <p:nvPr/>
        </p:nvGrpSpPr>
        <p:grpSpPr>
          <a:xfrm>
            <a:off x="-983048" y="4615750"/>
            <a:ext cx="1428596" cy="646331"/>
            <a:chOff x="5824545" y="2372803"/>
            <a:chExt cx="1428596" cy="646331"/>
          </a:xfrm>
        </p:grpSpPr>
        <p:sp>
          <p:nvSpPr>
            <p:cNvPr id="167" name="TextBox 166"/>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644263" y="472806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1" name="Rectangle 170"/>
          <p:cNvSpPr/>
          <p:nvPr/>
        </p:nvSpPr>
        <p:spPr>
          <a:xfrm>
            <a:off x="1813018" y="4728061"/>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72" name="Rectangle 171"/>
          <p:cNvSpPr/>
          <p:nvPr/>
        </p:nvSpPr>
        <p:spPr>
          <a:xfrm>
            <a:off x="1216294" y="472806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grpSp>
        <p:nvGrpSpPr>
          <p:cNvPr id="173" name="Group 172"/>
          <p:cNvGrpSpPr/>
          <p:nvPr/>
        </p:nvGrpSpPr>
        <p:grpSpPr>
          <a:xfrm>
            <a:off x="-983048" y="5246662"/>
            <a:ext cx="1428596" cy="646331"/>
            <a:chOff x="5824545" y="2372803"/>
            <a:chExt cx="1428596" cy="646331"/>
          </a:xfrm>
        </p:grpSpPr>
        <p:sp>
          <p:nvSpPr>
            <p:cNvPr id="174" name="TextBox 173"/>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644263" y="53589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78" name="Rectangle 177"/>
          <p:cNvSpPr/>
          <p:nvPr/>
        </p:nvSpPr>
        <p:spPr>
          <a:xfrm>
            <a:off x="1813018" y="53589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79" name="Rectangle 178"/>
          <p:cNvSpPr/>
          <p:nvPr/>
        </p:nvSpPr>
        <p:spPr>
          <a:xfrm>
            <a:off x="1216294" y="535897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grpSp>
        <p:nvGrpSpPr>
          <p:cNvPr id="180" name="Group 179"/>
          <p:cNvGrpSpPr/>
          <p:nvPr/>
        </p:nvGrpSpPr>
        <p:grpSpPr>
          <a:xfrm>
            <a:off x="-983048" y="5949992"/>
            <a:ext cx="1428596" cy="646331"/>
            <a:chOff x="5824545" y="2372803"/>
            <a:chExt cx="1428596" cy="646331"/>
          </a:xfrm>
        </p:grpSpPr>
        <p:sp>
          <p:nvSpPr>
            <p:cNvPr id="181" name="TextBox 180"/>
            <p:cNvSpPr txBox="1"/>
            <p:nvPr/>
          </p:nvSpPr>
          <p:spPr>
            <a:xfrm>
              <a:off x="5824545" y="2372803"/>
              <a:ext cx="1428596" cy="646331"/>
            </a:xfrm>
            <a:prstGeom prst="rect">
              <a:avLst/>
            </a:prstGeom>
          </p:spPr>
          <p:txBody>
            <a:bodyPr wrap="none" rtlCol="0">
              <a:spAutoFit/>
            </a:bodyPr>
            <a:lstStyle/>
            <a:p>
              <a:pPr algn="ctr"/>
              <a:r>
                <a:rPr lang="en-US" dirty="0"/>
                <a:t>Aggregate</a:t>
              </a:r>
            </a:p>
            <a:p>
              <a:pPr algn="ctr"/>
              <a:r>
                <a:rPr lang="en-US"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644263" y="606230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85" name="Rectangle 184"/>
          <p:cNvSpPr/>
          <p:nvPr/>
        </p:nvSpPr>
        <p:spPr>
          <a:xfrm>
            <a:off x="1813018" y="606230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6" name="Rectangle 185"/>
          <p:cNvSpPr/>
          <p:nvPr/>
        </p:nvSpPr>
        <p:spPr>
          <a:xfrm>
            <a:off x="1216294" y="606230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26" name="Rectangle 125"/>
          <p:cNvSpPr/>
          <p:nvPr/>
        </p:nvSpPr>
        <p:spPr>
          <a:xfrm>
            <a:off x="4951517" y="310607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30" name="Rectangle 129"/>
          <p:cNvSpPr/>
          <p:nvPr/>
        </p:nvSpPr>
        <p:spPr>
          <a:xfrm>
            <a:off x="5785261" y="311243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34" name="Rectangle 133"/>
          <p:cNvSpPr/>
          <p:nvPr/>
        </p:nvSpPr>
        <p:spPr>
          <a:xfrm>
            <a:off x="5785261" y="2464214"/>
            <a:ext cx="643967"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46" name="Rectangle 145"/>
          <p:cNvSpPr/>
          <p:nvPr/>
        </p:nvSpPr>
        <p:spPr>
          <a:xfrm>
            <a:off x="4951517" y="311243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55" name="Rectangle 154"/>
          <p:cNvSpPr/>
          <p:nvPr/>
        </p:nvSpPr>
        <p:spPr>
          <a:xfrm>
            <a:off x="6601315" y="3106078"/>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62" name="Rectangle 161"/>
          <p:cNvSpPr/>
          <p:nvPr/>
        </p:nvSpPr>
        <p:spPr>
          <a:xfrm>
            <a:off x="1216294" y="224952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69" name="Rectangle 168"/>
          <p:cNvSpPr/>
          <p:nvPr/>
        </p:nvSpPr>
        <p:spPr>
          <a:xfrm>
            <a:off x="4951519" y="370517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76" name="Rectangle 175"/>
          <p:cNvSpPr/>
          <p:nvPr/>
        </p:nvSpPr>
        <p:spPr>
          <a:xfrm>
            <a:off x="5783188" y="3705173"/>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83" name="Rectangle 182"/>
          <p:cNvSpPr/>
          <p:nvPr/>
        </p:nvSpPr>
        <p:spPr>
          <a:xfrm>
            <a:off x="1216294" y="294044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88" name="Rectangle 187"/>
          <p:cNvSpPr/>
          <p:nvPr/>
        </p:nvSpPr>
        <p:spPr>
          <a:xfrm>
            <a:off x="6601315" y="3699475"/>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7</a:t>
            </a:r>
          </a:p>
        </p:txBody>
      </p:sp>
      <p:sp>
        <p:nvSpPr>
          <p:cNvPr id="189" name="Rectangle 188"/>
          <p:cNvSpPr/>
          <p:nvPr/>
        </p:nvSpPr>
        <p:spPr>
          <a:xfrm>
            <a:off x="1216294" y="3783697"/>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0" name="Rectangle 189"/>
          <p:cNvSpPr/>
          <p:nvPr/>
        </p:nvSpPr>
        <p:spPr>
          <a:xfrm>
            <a:off x="4951519" y="4295544"/>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91" name="Rectangle 190"/>
          <p:cNvSpPr/>
          <p:nvPr/>
        </p:nvSpPr>
        <p:spPr>
          <a:xfrm>
            <a:off x="5783188" y="4301480"/>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sp>
        <p:nvSpPr>
          <p:cNvPr id="192" name="Rectangle 191"/>
          <p:cNvSpPr/>
          <p:nvPr/>
        </p:nvSpPr>
        <p:spPr>
          <a:xfrm>
            <a:off x="1216294" y="4728684"/>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4" name="Rectangle 193"/>
          <p:cNvSpPr/>
          <p:nvPr/>
        </p:nvSpPr>
        <p:spPr>
          <a:xfrm>
            <a:off x="6611266" y="4295544"/>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sp>
        <p:nvSpPr>
          <p:cNvPr id="195" name="Rectangle 194"/>
          <p:cNvSpPr/>
          <p:nvPr/>
        </p:nvSpPr>
        <p:spPr>
          <a:xfrm>
            <a:off x="1216294" y="535959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196" name="Rectangle 195"/>
          <p:cNvSpPr/>
          <p:nvPr/>
        </p:nvSpPr>
        <p:spPr>
          <a:xfrm>
            <a:off x="4951517" y="486074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D</a:t>
            </a:r>
          </a:p>
        </p:txBody>
      </p:sp>
      <p:sp>
        <p:nvSpPr>
          <p:cNvPr id="197" name="Rectangle 196"/>
          <p:cNvSpPr/>
          <p:nvPr/>
        </p:nvSpPr>
        <p:spPr>
          <a:xfrm>
            <a:off x="5797252" y="4860742"/>
            <a:ext cx="646040"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sp>
        <p:nvSpPr>
          <p:cNvPr id="198" name="Rectangle 197"/>
          <p:cNvSpPr/>
          <p:nvPr/>
        </p:nvSpPr>
        <p:spPr>
          <a:xfrm>
            <a:off x="1216294" y="6062926"/>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U</a:t>
            </a:r>
          </a:p>
        </p:txBody>
      </p:sp>
      <p:sp>
        <p:nvSpPr>
          <p:cNvPr id="199" name="Rectangle 198"/>
          <p:cNvSpPr/>
          <p:nvPr/>
        </p:nvSpPr>
        <p:spPr>
          <a:xfrm>
            <a:off x="6611266" y="2464214"/>
            <a:ext cx="646040"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V</a:t>
            </a:r>
          </a:p>
        </p:txBody>
      </p:sp>
      <p:sp>
        <p:nvSpPr>
          <p:cNvPr id="200" name="Rectangle 199"/>
          <p:cNvSpPr/>
          <p:nvPr/>
        </p:nvSpPr>
        <p:spPr>
          <a:xfrm>
            <a:off x="6601315" y="4860741"/>
            <a:ext cx="646040" cy="4077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3" name="TextBox 2"/>
          <p:cNvSpPr txBox="1"/>
          <p:nvPr/>
        </p:nvSpPr>
        <p:spPr>
          <a:xfrm>
            <a:off x="7247355" y="4899182"/>
            <a:ext cx="3674404" cy="369332"/>
          </a:xfrm>
          <a:prstGeom prst="rect">
            <a:avLst/>
          </a:prstGeom>
        </p:spPr>
        <p:txBody>
          <a:bodyPr wrap="none" rtlCol="0">
            <a:spAutoFit/>
          </a:bodyPr>
          <a:lstStyle/>
          <a:p>
            <a:r>
              <a:rPr lang="en-US" dirty="0"/>
              <a:t>Need </a:t>
            </a:r>
            <a:r>
              <a:rPr lang="en-US"/>
              <a:t>to address missing values</a:t>
            </a:r>
          </a:p>
        </p:txBody>
      </p:sp>
      <p:sp>
        <p:nvSpPr>
          <p:cNvPr id="13" name="Slide Number Placeholder 12">
            <a:extLst>
              <a:ext uri="{FF2B5EF4-FFF2-40B4-BE49-F238E27FC236}">
                <a16:creationId xmlns:a16="http://schemas.microsoft.com/office/drawing/2014/main" id="{1DA6F65F-9455-944D-8173-EA8CA8E2AB92}"/>
              </a:ext>
            </a:extLst>
          </p:cNvPr>
          <p:cNvSpPr>
            <a:spLocks noGrp="1"/>
          </p:cNvSpPr>
          <p:nvPr>
            <p:ph type="sldNum" sz="quarter" idx="12"/>
          </p:nvPr>
        </p:nvSpPr>
        <p:spPr/>
        <p:txBody>
          <a:bodyPr/>
          <a:lstStyle/>
          <a:p>
            <a:fld id="{934C0642-4071-7D48-AFF8-BD27182896CC}" type="slidenum">
              <a:rPr lang="en-US" smtClean="0"/>
              <a:t>17</a:t>
            </a:fld>
            <a:endParaRPr lang="en-US"/>
          </a:p>
        </p:txBody>
      </p:sp>
    </p:spTree>
    <p:extLst>
      <p:ext uri="{BB962C8B-B14F-4D97-AF65-F5344CB8AC3E}">
        <p14:creationId xmlns:p14="http://schemas.microsoft.com/office/powerpoint/2010/main" val="241043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3BA1-C65E-5E43-B3F8-DE703C779B84}"/>
              </a:ext>
            </a:extLst>
          </p:cNvPr>
          <p:cNvSpPr>
            <a:spLocks noGrp="1"/>
          </p:cNvSpPr>
          <p:nvPr>
            <p:ph type="title"/>
          </p:nvPr>
        </p:nvSpPr>
        <p:spPr/>
        <p:txBody>
          <a:bodyPr/>
          <a:lstStyle/>
          <a:p>
            <a:r>
              <a:rPr lang="en-US" dirty="0"/>
              <a:t>Let’s take the quiz</a:t>
            </a:r>
          </a:p>
        </p:txBody>
      </p:sp>
      <p:sp>
        <p:nvSpPr>
          <p:cNvPr id="3" name="Content Placeholder 2">
            <a:extLst>
              <a:ext uri="{FF2B5EF4-FFF2-40B4-BE49-F238E27FC236}">
                <a16:creationId xmlns:a16="http://schemas.microsoft.com/office/drawing/2014/main" id="{86B86559-E985-B948-8FC0-15F6B075B7C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91E0E6D-3A07-944E-9CC3-0BBBA5CABD4D}"/>
              </a:ext>
            </a:extLst>
          </p:cNvPr>
          <p:cNvSpPr>
            <a:spLocks noGrp="1"/>
          </p:cNvSpPr>
          <p:nvPr>
            <p:ph type="sldNum" sz="quarter" idx="12"/>
          </p:nvPr>
        </p:nvSpPr>
        <p:spPr/>
        <p:txBody>
          <a:bodyPr/>
          <a:lstStyle/>
          <a:p>
            <a:fld id="{934C0642-4071-7D48-AFF8-BD27182896CC}" type="slidenum">
              <a:rPr lang="en-US" smtClean="0"/>
              <a:t>18</a:t>
            </a:fld>
            <a:endParaRPr lang="en-US"/>
          </a:p>
        </p:txBody>
      </p:sp>
    </p:spTree>
    <p:extLst>
      <p:ext uri="{BB962C8B-B14F-4D97-AF65-F5344CB8AC3E}">
        <p14:creationId xmlns:p14="http://schemas.microsoft.com/office/powerpoint/2010/main" val="5868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514E-BF70-5B4C-B922-94BD47C55C89}"/>
              </a:ext>
            </a:extLst>
          </p:cNvPr>
          <p:cNvSpPr>
            <a:spLocks noGrp="1"/>
          </p:cNvSpPr>
          <p:nvPr>
            <p:ph type="title"/>
          </p:nvPr>
        </p:nvSpPr>
        <p:spPr/>
        <p:txBody>
          <a:bodyPr/>
          <a:lstStyle/>
          <a:p>
            <a:r>
              <a:rPr lang="en-US" dirty="0"/>
              <a:t>Energy and Development</a:t>
            </a:r>
          </a:p>
        </p:txBody>
      </p:sp>
      <p:sp>
        <p:nvSpPr>
          <p:cNvPr id="3" name="Text Placeholder 2">
            <a:extLst>
              <a:ext uri="{FF2B5EF4-FFF2-40B4-BE49-F238E27FC236}">
                <a16:creationId xmlns:a16="http://schemas.microsoft.com/office/drawing/2014/main" id="{23169A58-FA65-554F-A0D8-0CE773646A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3F8859-313E-5E4F-9DDE-C53F40149E8D}"/>
              </a:ext>
            </a:extLst>
          </p:cNvPr>
          <p:cNvSpPr>
            <a:spLocks noGrp="1"/>
          </p:cNvSpPr>
          <p:nvPr>
            <p:ph type="sldNum" sz="quarter" idx="12"/>
          </p:nvPr>
        </p:nvSpPr>
        <p:spPr/>
        <p:txBody>
          <a:bodyPr/>
          <a:lstStyle/>
          <a:p>
            <a:fld id="{934C0642-4071-7D48-AFF8-BD27182896CC}" type="slidenum">
              <a:rPr lang="en-US" smtClean="0"/>
              <a:t>19</a:t>
            </a:fld>
            <a:endParaRPr lang="en-US"/>
          </a:p>
        </p:txBody>
      </p:sp>
    </p:spTree>
    <p:extLst>
      <p:ext uri="{BB962C8B-B14F-4D97-AF65-F5344CB8AC3E}">
        <p14:creationId xmlns:p14="http://schemas.microsoft.com/office/powerpoint/2010/main" val="89598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29F6-84F8-F341-BC98-61AF4AF8F5AE}"/>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89E94E5-A5D1-0F46-9790-EB44608AD638}"/>
              </a:ext>
            </a:extLst>
          </p:cNvPr>
          <p:cNvSpPr>
            <a:spLocks noGrp="1"/>
          </p:cNvSpPr>
          <p:nvPr>
            <p:ph idx="1"/>
          </p:nvPr>
        </p:nvSpPr>
        <p:spPr/>
        <p:txBody>
          <a:bodyPr>
            <a:normAutofit lnSpcReduction="10000"/>
          </a:bodyPr>
          <a:lstStyle/>
          <a:p>
            <a:r>
              <a:rPr lang="en-US" dirty="0"/>
              <a:t>Reminder – </a:t>
            </a:r>
            <a:r>
              <a:rPr lang="en-US" dirty="0" err="1"/>
              <a:t>github</a:t>
            </a:r>
            <a:r>
              <a:rPr lang="en-US" dirty="0"/>
              <a:t> is where to git information</a:t>
            </a:r>
          </a:p>
          <a:p>
            <a:pPr lvl="1"/>
            <a:r>
              <a:rPr lang="en-US" dirty="0"/>
              <a:t>https://</a:t>
            </a:r>
            <a:r>
              <a:rPr lang="en-US" dirty="0" err="1"/>
              <a:t>github.com</a:t>
            </a:r>
            <a:r>
              <a:rPr lang="en-US" dirty="0"/>
              <a:t>/ds-modules/ER-190C</a:t>
            </a:r>
          </a:p>
          <a:p>
            <a:r>
              <a:rPr lang="en-US" dirty="0"/>
              <a:t>Late policy: </a:t>
            </a:r>
          </a:p>
          <a:p>
            <a:pPr lvl="1"/>
            <a:r>
              <a:rPr lang="en-US" dirty="0"/>
              <a:t>All </a:t>
            </a:r>
            <a:r>
              <a:rPr lang="en-US" dirty="0" err="1"/>
              <a:t>homeworks</a:t>
            </a:r>
            <a:r>
              <a:rPr lang="en-US" dirty="0"/>
              <a:t> submitted late will not be graded </a:t>
            </a:r>
          </a:p>
          <a:p>
            <a:pPr lvl="1"/>
            <a:r>
              <a:rPr lang="en-US" dirty="0"/>
              <a:t>You may request a two day extension twice in the semester</a:t>
            </a:r>
          </a:p>
          <a:p>
            <a:pPr lvl="1"/>
            <a:r>
              <a:rPr lang="en-US" dirty="0"/>
              <a:t>Coordinate through </a:t>
            </a:r>
            <a:r>
              <a:rPr lang="en-US" dirty="0" err="1"/>
              <a:t>Seigi</a:t>
            </a:r>
            <a:endParaRPr lang="en-US" dirty="0"/>
          </a:p>
          <a:p>
            <a:r>
              <a:rPr lang="en-US" dirty="0"/>
              <a:t>Lab 2 due tomorrow, HW2 due Tuesday.</a:t>
            </a:r>
          </a:p>
          <a:p>
            <a:r>
              <a:rPr lang="en-US" dirty="0"/>
              <a:t>Reading next week (posted in </a:t>
            </a:r>
            <a:r>
              <a:rPr lang="en-US" dirty="0" err="1"/>
              <a:t>github</a:t>
            </a:r>
            <a:r>
              <a:rPr lang="en-US" dirty="0"/>
              <a:t> repo)</a:t>
            </a:r>
          </a:p>
          <a:p>
            <a:pPr lvl="1"/>
            <a:r>
              <a:rPr lang="en-US" dirty="0"/>
              <a:t>Tuesday: </a:t>
            </a:r>
            <a:r>
              <a:rPr lang="en-US" dirty="0" err="1"/>
              <a:t>Goldemberg</a:t>
            </a:r>
            <a:r>
              <a:rPr lang="en-US" dirty="0"/>
              <a:t> </a:t>
            </a:r>
            <a:r>
              <a:rPr lang="en-US" i="1" dirty="0"/>
              <a:t>et al</a:t>
            </a:r>
            <a:r>
              <a:rPr lang="en-US" dirty="0"/>
              <a:t>.  Look at </a:t>
            </a:r>
            <a:r>
              <a:rPr lang="en-US" dirty="0" err="1"/>
              <a:t>readme.md</a:t>
            </a:r>
            <a:r>
              <a:rPr lang="en-US" dirty="0"/>
              <a:t> file for instructions</a:t>
            </a:r>
            <a:endParaRPr lang="en-US" i="1" dirty="0"/>
          </a:p>
          <a:p>
            <a:pPr lvl="1"/>
            <a:r>
              <a:rPr lang="en-US" dirty="0"/>
              <a:t>Thursday: DS100 Ch6 textbook</a:t>
            </a:r>
          </a:p>
          <a:p>
            <a:pPr lvl="1"/>
            <a:endParaRPr lang="en-US" dirty="0"/>
          </a:p>
        </p:txBody>
      </p:sp>
      <p:sp>
        <p:nvSpPr>
          <p:cNvPr id="4" name="Slide Number Placeholder 3">
            <a:extLst>
              <a:ext uri="{FF2B5EF4-FFF2-40B4-BE49-F238E27FC236}">
                <a16:creationId xmlns:a16="http://schemas.microsoft.com/office/drawing/2014/main" id="{DFC6B9AC-8210-0641-A7DE-8AB1B992BAF0}"/>
              </a:ext>
            </a:extLst>
          </p:cNvPr>
          <p:cNvSpPr>
            <a:spLocks noGrp="1"/>
          </p:cNvSpPr>
          <p:nvPr>
            <p:ph type="sldNum" sz="quarter" idx="12"/>
          </p:nvPr>
        </p:nvSpPr>
        <p:spPr/>
        <p:txBody>
          <a:bodyPr/>
          <a:lstStyle/>
          <a:p>
            <a:fld id="{934C0642-4071-7D48-AFF8-BD27182896CC}" type="slidenum">
              <a:rPr lang="en-US" smtClean="0"/>
              <a:t>2</a:t>
            </a:fld>
            <a:endParaRPr lang="en-US"/>
          </a:p>
        </p:txBody>
      </p:sp>
    </p:spTree>
    <p:extLst>
      <p:ext uri="{BB962C8B-B14F-4D97-AF65-F5344CB8AC3E}">
        <p14:creationId xmlns:p14="http://schemas.microsoft.com/office/powerpoint/2010/main" val="128436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DA1955D-B812-E94E-B4C1-73B111DDEFFA}"/>
              </a:ext>
            </a:extLst>
          </p:cNvPr>
          <p:cNvSpPr>
            <a:spLocks noGrp="1" noChangeArrowheads="1"/>
          </p:cNvSpPr>
          <p:nvPr>
            <p:ph type="title"/>
          </p:nvPr>
        </p:nvSpPr>
        <p:spPr>
          <a:xfrm>
            <a:off x="1537336" y="0"/>
            <a:ext cx="9144000" cy="1295400"/>
          </a:xfrm>
        </p:spPr>
        <p:txBody>
          <a:bodyPr/>
          <a:lstStyle/>
          <a:p>
            <a:pPr>
              <a:defRPr/>
            </a:pPr>
            <a:r>
              <a:rPr lang="en-US" altLang="en-US">
                <a:latin typeface="Calibri" panose="020F0502020204030204" pitchFamily="34" charset="0"/>
                <a:ea typeface="ＭＳ Ｐゴシック" panose="020B0600070205080204" pitchFamily="34" charset="-128"/>
              </a:rPr>
              <a:t>Overview</a:t>
            </a:r>
          </a:p>
        </p:txBody>
      </p:sp>
      <p:sp>
        <p:nvSpPr>
          <p:cNvPr id="19459" name="Rectangle 3">
            <a:extLst>
              <a:ext uri="{FF2B5EF4-FFF2-40B4-BE49-F238E27FC236}">
                <a16:creationId xmlns:a16="http://schemas.microsoft.com/office/drawing/2014/main" id="{B57ADEA3-744E-654E-8E96-347AC14B4B44}"/>
              </a:ext>
            </a:extLst>
          </p:cNvPr>
          <p:cNvSpPr>
            <a:spLocks noGrp="1" noChangeArrowheads="1"/>
          </p:cNvSpPr>
          <p:nvPr>
            <p:ph type="body" idx="1"/>
          </p:nvPr>
        </p:nvSpPr>
        <p:spPr>
          <a:xfrm>
            <a:off x="1249680" y="1295400"/>
            <a:ext cx="9784080" cy="4419600"/>
          </a:xfrm>
        </p:spPr>
        <p:txBody>
          <a:bodyPr/>
          <a:lstStyle/>
          <a:p>
            <a:pPr marL="342896" indent="-342896">
              <a:lnSpc>
                <a:spcPct val="80000"/>
              </a:lnSpc>
              <a:spcBef>
                <a:spcPct val="50000"/>
              </a:spcBef>
              <a:defRPr/>
            </a:pPr>
            <a:r>
              <a:rPr lang="en-US" altLang="en-US" dirty="0">
                <a:ea typeface="ＭＳ Ｐゴシック" panose="020B0600070205080204" pitchFamily="34" charset="-128"/>
              </a:rPr>
              <a:t>Next few weeks of data analysis focus on electricity access and living conditions at the country level.  </a:t>
            </a:r>
          </a:p>
          <a:p>
            <a:pPr marL="342896" indent="-342896">
              <a:lnSpc>
                <a:spcPct val="80000"/>
              </a:lnSpc>
              <a:spcBef>
                <a:spcPct val="50000"/>
              </a:spcBef>
              <a:defRPr/>
            </a:pPr>
            <a:r>
              <a:rPr lang="en-US" altLang="en-US" dirty="0">
                <a:ea typeface="ＭＳ Ｐゴシック" panose="020B0600070205080204" pitchFamily="34" charset="-128"/>
              </a:rPr>
              <a:t>Today we’ll give a very broad overview of the issues, with an eye toward understanding</a:t>
            </a:r>
          </a:p>
          <a:p>
            <a:pPr marL="742943" lvl="1" indent="-285748">
              <a:lnSpc>
                <a:spcPct val="80000"/>
              </a:lnSpc>
              <a:spcBef>
                <a:spcPct val="50000"/>
              </a:spcBef>
              <a:defRPr/>
            </a:pPr>
            <a:r>
              <a:rPr lang="en-US" altLang="en-US" sz="2399" dirty="0">
                <a:ea typeface="ＭＳ Ｐゴシック" panose="020B0600070205080204" pitchFamily="34" charset="-128"/>
              </a:rPr>
              <a:t>Data provenance</a:t>
            </a:r>
          </a:p>
          <a:p>
            <a:pPr marL="742943" lvl="1" indent="-285748">
              <a:lnSpc>
                <a:spcPct val="80000"/>
              </a:lnSpc>
              <a:spcBef>
                <a:spcPct val="50000"/>
              </a:spcBef>
              <a:defRPr/>
            </a:pPr>
            <a:r>
              <a:rPr lang="en-US" altLang="en-US" sz="2399" dirty="0">
                <a:ea typeface="ＭＳ Ｐゴシック" panose="020B0600070205080204" pitchFamily="34" charset="-128"/>
              </a:rPr>
              <a:t>Causal vs. non-causal relationships</a:t>
            </a:r>
          </a:p>
        </p:txBody>
      </p:sp>
    </p:spTree>
    <p:extLst>
      <p:ext uri="{BB962C8B-B14F-4D97-AF65-F5344CB8AC3E}">
        <p14:creationId xmlns:p14="http://schemas.microsoft.com/office/powerpoint/2010/main" val="267260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a:extLst>
              <a:ext uri="{FF2B5EF4-FFF2-40B4-BE49-F238E27FC236}">
                <a16:creationId xmlns:a16="http://schemas.microsoft.com/office/drawing/2014/main" id="{C51620AD-E195-1C48-B07D-8D8541BD9D89}"/>
              </a:ext>
            </a:extLst>
          </p:cNvPr>
          <p:cNvSpPr>
            <a:spLocks noGrp="1" noChangeArrowheads="1"/>
          </p:cNvSpPr>
          <p:nvPr>
            <p:ph type="body" idx="1"/>
          </p:nvPr>
        </p:nvSpPr>
        <p:spPr/>
        <p:txBody>
          <a:bodyPr/>
          <a:lstStyle/>
          <a:p>
            <a:pPr marL="342896" indent="-342896">
              <a:defRPr/>
            </a:pPr>
            <a:endParaRPr lang="nb-NO" altLang="en-US" sz="3200">
              <a:ea typeface="ＭＳ Ｐゴシック" panose="020B0600070205080204" pitchFamily="34" charset="-128"/>
            </a:endParaRPr>
          </a:p>
        </p:txBody>
      </p:sp>
      <p:pic>
        <p:nvPicPr>
          <p:cNvPr id="21506" name="Picture 4" descr="P9291446">
            <a:extLst>
              <a:ext uri="{FF2B5EF4-FFF2-40B4-BE49-F238E27FC236}">
                <a16:creationId xmlns:a16="http://schemas.microsoft.com/office/drawing/2014/main" id="{F6B0E2B6-51B5-7045-8ABE-955B5FDE7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05" b="8334"/>
          <a:stretch>
            <a:fillRect/>
          </a:stretch>
        </p:blipFill>
        <p:spPr bwMode="auto">
          <a:xfrm>
            <a:off x="609600" y="0"/>
            <a:ext cx="10972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024D8A7-68E6-FD4F-9CEA-581E94EEDACA}"/>
              </a:ext>
            </a:extLst>
          </p:cNvPr>
          <p:cNvSpPr>
            <a:spLocks noGrp="1"/>
          </p:cNvSpPr>
          <p:nvPr>
            <p:ph type="sldNum" sz="quarter" idx="12"/>
          </p:nvPr>
        </p:nvSpPr>
        <p:spPr/>
        <p:txBody>
          <a:bodyPr/>
          <a:lstStyle/>
          <a:p>
            <a:pPr>
              <a:defRPr/>
            </a:pPr>
            <a:r>
              <a:rPr lang="en-US" altLang="en-US">
                <a:solidFill>
                  <a:schemeClr val="bg1"/>
                </a:solidFill>
              </a:rPr>
              <a:t>Page </a:t>
            </a:r>
            <a:fld id="{80027424-D5F8-904A-96AC-FA7179D5B116}" type="slidenum">
              <a:rPr lang="en-US" altLang="en-US" smtClean="0">
                <a:solidFill>
                  <a:schemeClr val="bg1"/>
                </a:solidFill>
              </a:rPr>
              <a:pPr>
                <a:defRPr/>
              </a:pPr>
              <a:t>21</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243080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A514-CD5A-3E44-BEF0-AA9B926AA792}"/>
              </a:ext>
            </a:extLst>
          </p:cNvPr>
          <p:cNvSpPr>
            <a:spLocks noGrp="1"/>
          </p:cNvSpPr>
          <p:nvPr>
            <p:ph type="title"/>
          </p:nvPr>
        </p:nvSpPr>
        <p:spPr/>
        <p:txBody>
          <a:bodyPr/>
          <a:lstStyle/>
          <a:p>
            <a:pPr>
              <a:defRPr/>
            </a:pPr>
            <a:endParaRPr lang="en-US"/>
          </a:p>
        </p:txBody>
      </p:sp>
      <p:pic>
        <p:nvPicPr>
          <p:cNvPr id="73730" name="Content Placeholder 5">
            <a:extLst>
              <a:ext uri="{FF2B5EF4-FFF2-40B4-BE49-F238E27FC236}">
                <a16:creationId xmlns:a16="http://schemas.microsoft.com/office/drawing/2014/main" id="{AD66F30F-F79B-A244-BDB8-187BE74888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8244"/>
          <a:stretch>
            <a:fillRect/>
          </a:stretch>
        </p:blipFill>
        <p:spPr>
          <a:xfrm>
            <a:off x="0" y="-482388"/>
            <a:ext cx="12192000" cy="8390467"/>
          </a:xfrm>
        </p:spPr>
      </p:pic>
      <p:sp>
        <p:nvSpPr>
          <p:cNvPr id="4" name="Slide Number Placeholder 3">
            <a:extLst>
              <a:ext uri="{FF2B5EF4-FFF2-40B4-BE49-F238E27FC236}">
                <a16:creationId xmlns:a16="http://schemas.microsoft.com/office/drawing/2014/main" id="{2D3CC522-513E-704A-B7AE-E1F4A1320DB6}"/>
              </a:ext>
            </a:extLst>
          </p:cNvPr>
          <p:cNvSpPr>
            <a:spLocks noGrp="1"/>
          </p:cNvSpPr>
          <p:nvPr>
            <p:ph type="sldNum" sz="quarter" idx="12"/>
          </p:nvPr>
        </p:nvSpPr>
        <p:spPr/>
        <p:txBody>
          <a:bodyPr/>
          <a:lstStyle/>
          <a:p>
            <a:pPr>
              <a:defRPr/>
            </a:pPr>
            <a:r>
              <a:rPr lang="en-US" altLang="en-US" dirty="0">
                <a:solidFill>
                  <a:schemeClr val="bg1"/>
                </a:solidFill>
              </a:rPr>
              <a:t>Page </a:t>
            </a:r>
            <a:fld id="{19CE6714-E63D-6F49-A7F8-A1931679A92A}" type="slidenum">
              <a:rPr lang="en-US" altLang="en-US" smtClean="0">
                <a:solidFill>
                  <a:schemeClr val="bg1"/>
                </a:solidFill>
              </a:rPr>
              <a:pPr>
                <a:defRPr/>
              </a:pPr>
              <a:t>22</a:t>
            </a:fld>
            <a:r>
              <a:rPr lang="en-US" altLang="en-US" dirty="0">
                <a:solidFill>
                  <a:schemeClr val="bg1"/>
                </a:solidFill>
              </a:rPr>
              <a:t> </a:t>
            </a:r>
            <a:endParaRPr lang="en-US" altLang="en-US" sz="1400" dirty="0">
              <a:solidFill>
                <a:schemeClr val="bg1"/>
              </a:solidFill>
            </a:endParaRPr>
          </a:p>
        </p:txBody>
      </p:sp>
    </p:spTree>
    <p:extLst>
      <p:ext uri="{BB962C8B-B14F-4D97-AF65-F5344CB8AC3E}">
        <p14:creationId xmlns:p14="http://schemas.microsoft.com/office/powerpoint/2010/main" val="100531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E4A1-86B1-EE4D-A2B2-72C17CFE040A}"/>
              </a:ext>
            </a:extLst>
          </p:cNvPr>
          <p:cNvSpPr>
            <a:spLocks noGrp="1"/>
          </p:cNvSpPr>
          <p:nvPr>
            <p:ph type="title"/>
          </p:nvPr>
        </p:nvSpPr>
        <p:spPr/>
        <p:txBody>
          <a:bodyPr/>
          <a:lstStyle/>
          <a:p>
            <a:pPr>
              <a:defRPr/>
            </a:pPr>
            <a:endParaRPr lang="en-US"/>
          </a:p>
        </p:txBody>
      </p:sp>
      <p:pic>
        <p:nvPicPr>
          <p:cNvPr id="75778" name="Content Placeholder 5">
            <a:extLst>
              <a:ext uri="{FF2B5EF4-FFF2-40B4-BE49-F238E27FC236}">
                <a16:creationId xmlns:a16="http://schemas.microsoft.com/office/drawing/2014/main" id="{E35AD5DA-2ADF-BF4A-9CA9-A58EF07F1B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7761" b="35500"/>
          <a:stretch>
            <a:fillRect/>
          </a:stretch>
        </p:blipFill>
        <p:spPr>
          <a:xfrm>
            <a:off x="0" y="-379879"/>
            <a:ext cx="12192000" cy="7597576"/>
          </a:xfrm>
        </p:spPr>
      </p:pic>
      <p:sp>
        <p:nvSpPr>
          <p:cNvPr id="7" name="Slide Number Placeholder 6">
            <a:extLst>
              <a:ext uri="{FF2B5EF4-FFF2-40B4-BE49-F238E27FC236}">
                <a16:creationId xmlns:a16="http://schemas.microsoft.com/office/drawing/2014/main" id="{D36DB305-9EB2-7A4B-8D6D-F612DC17DF90}"/>
              </a:ext>
            </a:extLst>
          </p:cNvPr>
          <p:cNvSpPr>
            <a:spLocks noGrp="1"/>
          </p:cNvSpPr>
          <p:nvPr>
            <p:ph type="sldNum" sz="quarter" idx="12"/>
          </p:nvPr>
        </p:nvSpPr>
        <p:spPr/>
        <p:txBody>
          <a:bodyPr/>
          <a:lstStyle/>
          <a:p>
            <a:pPr>
              <a:defRPr/>
            </a:pPr>
            <a:r>
              <a:rPr lang="en-US" altLang="en-US">
                <a:solidFill>
                  <a:schemeClr val="bg1"/>
                </a:solidFill>
              </a:rPr>
              <a:t>Page </a:t>
            </a:r>
            <a:fld id="{E0CF63A6-2435-8E44-91F4-A7C727D8D7CA}" type="slidenum">
              <a:rPr lang="en-US" altLang="en-US" smtClean="0">
                <a:solidFill>
                  <a:schemeClr val="bg1"/>
                </a:solidFill>
              </a:rPr>
              <a:pPr>
                <a:defRPr/>
              </a:pPr>
              <a:t>23</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1635286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4D2556CF-89EB-974F-A3D4-0233A87EC217}"/>
              </a:ext>
            </a:extLst>
          </p:cNvPr>
          <p:cNvSpPr>
            <a:spLocks noGrp="1" noChangeArrowheads="1"/>
          </p:cNvSpPr>
          <p:nvPr>
            <p:ph type="body" idx="1"/>
          </p:nvPr>
        </p:nvSpPr>
        <p:spPr/>
        <p:txBody>
          <a:bodyPr/>
          <a:lstStyle/>
          <a:p>
            <a:pPr marL="342896" indent="-342896">
              <a:defRPr/>
            </a:pPr>
            <a:endParaRPr lang="nb-NO" altLang="en-US" sz="3200">
              <a:ea typeface="ＭＳ Ｐゴシック" panose="020B0600070205080204" pitchFamily="34" charset="-128"/>
            </a:endParaRPr>
          </a:p>
        </p:txBody>
      </p:sp>
      <p:pic>
        <p:nvPicPr>
          <p:cNvPr id="23554" name="Picture 4" descr="P9291508">
            <a:extLst>
              <a:ext uri="{FF2B5EF4-FFF2-40B4-BE49-F238E27FC236}">
                <a16:creationId xmlns:a16="http://schemas.microsoft.com/office/drawing/2014/main" id="{DE174A26-80B1-4F4F-9513-5F443D60E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05" b="8334"/>
          <a:stretch>
            <a:fillRect/>
          </a:stretch>
        </p:blipFill>
        <p:spPr bwMode="auto">
          <a:xfrm>
            <a:off x="0" y="-381000"/>
            <a:ext cx="12192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6AEC7DE-15EC-BA43-A235-9411AF659707}"/>
              </a:ext>
            </a:extLst>
          </p:cNvPr>
          <p:cNvSpPr>
            <a:spLocks noGrp="1"/>
          </p:cNvSpPr>
          <p:nvPr>
            <p:ph type="sldNum" sz="quarter" idx="12"/>
          </p:nvPr>
        </p:nvSpPr>
        <p:spPr/>
        <p:txBody>
          <a:bodyPr/>
          <a:lstStyle/>
          <a:p>
            <a:pPr>
              <a:defRPr/>
            </a:pPr>
            <a:r>
              <a:rPr lang="en-US" altLang="en-US">
                <a:solidFill>
                  <a:schemeClr val="bg1"/>
                </a:solidFill>
              </a:rPr>
              <a:t>Page </a:t>
            </a:r>
            <a:fld id="{ABE34F8C-6E2C-364A-B13F-EEF053F877EF}" type="slidenum">
              <a:rPr lang="en-US" altLang="en-US" smtClean="0">
                <a:solidFill>
                  <a:schemeClr val="bg1"/>
                </a:solidFill>
              </a:rPr>
              <a:pPr>
                <a:defRPr/>
              </a:pPr>
              <a:t>24</a:t>
            </a:fld>
            <a:r>
              <a:rPr lang="en-US" altLang="en-US">
                <a:solidFill>
                  <a:schemeClr val="bg1"/>
                </a:solidFill>
              </a:rPr>
              <a:t> </a:t>
            </a:r>
            <a:endParaRPr lang="en-US" altLang="en-US" sz="1400">
              <a:solidFill>
                <a:schemeClr val="bg1"/>
              </a:solidFill>
            </a:endParaRPr>
          </a:p>
        </p:txBody>
      </p:sp>
    </p:spTree>
    <p:extLst>
      <p:ext uri="{BB962C8B-B14F-4D97-AF65-F5344CB8AC3E}">
        <p14:creationId xmlns:p14="http://schemas.microsoft.com/office/powerpoint/2010/main" val="106233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Charcoal-bicycle-boy-Nimule-2011-July.jpg">
            <a:extLst>
              <a:ext uri="{FF2B5EF4-FFF2-40B4-BE49-F238E27FC236}">
                <a16:creationId xmlns:a16="http://schemas.microsoft.com/office/drawing/2014/main" id="{D8314473-E4C4-D743-B829-0156B6E60E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8536" y="0"/>
            <a:ext cx="5143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80CFB2E-7244-144D-ACC0-77DA08B8839C}"/>
              </a:ext>
            </a:extLst>
          </p:cNvPr>
          <p:cNvSpPr>
            <a:spLocks noGrp="1"/>
          </p:cNvSpPr>
          <p:nvPr>
            <p:ph type="sldNum" sz="quarter" idx="12"/>
          </p:nvPr>
        </p:nvSpPr>
        <p:spPr/>
        <p:txBody>
          <a:bodyPr/>
          <a:lstStyle/>
          <a:p>
            <a:pPr>
              <a:defRPr/>
            </a:pPr>
            <a:r>
              <a:rPr lang="en-US" altLang="en-US"/>
              <a:t>Page </a:t>
            </a:r>
            <a:fld id="{C8D0A575-687B-894F-943D-BF1477CC760C}" type="slidenum">
              <a:rPr lang="en-US" altLang="en-US" smtClean="0"/>
              <a:pPr>
                <a:defRPr/>
              </a:pPr>
              <a:t>25</a:t>
            </a:fld>
            <a:r>
              <a:rPr lang="en-US" altLang="en-US"/>
              <a:t> </a:t>
            </a:r>
            <a:endParaRPr lang="en-US" altLang="en-US" sz="1400"/>
          </a:p>
        </p:txBody>
      </p:sp>
    </p:spTree>
    <p:extLst>
      <p:ext uri="{BB962C8B-B14F-4D97-AF65-F5344CB8AC3E}">
        <p14:creationId xmlns:p14="http://schemas.microsoft.com/office/powerpoint/2010/main" val="3001397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fig5">
            <a:extLst>
              <a:ext uri="{FF2B5EF4-FFF2-40B4-BE49-F238E27FC236}">
                <a16:creationId xmlns:a16="http://schemas.microsoft.com/office/drawing/2014/main" id="{CCF2EFEC-B35F-EF45-A94E-0E9FE7D56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1" y="0"/>
            <a:ext cx="6755130" cy="665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ext Box 3">
            <a:extLst>
              <a:ext uri="{FF2B5EF4-FFF2-40B4-BE49-F238E27FC236}">
                <a16:creationId xmlns:a16="http://schemas.microsoft.com/office/drawing/2014/main" id="{A8A0C26C-4920-9947-8D93-520A96B578AB}"/>
              </a:ext>
            </a:extLst>
          </p:cNvPr>
          <p:cNvSpPr txBox="1">
            <a:spLocks noChangeArrowheads="1"/>
          </p:cNvSpPr>
          <p:nvPr/>
        </p:nvSpPr>
        <p:spPr bwMode="auto">
          <a:xfrm>
            <a:off x="6553201" y="6614161"/>
            <a:ext cx="31309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000"/>
              <a:t>Source: </a:t>
            </a:r>
            <a:r>
              <a:rPr lang="en-US" altLang="en-US" sz="1000" i="1"/>
              <a:t>Scientific American</a:t>
            </a:r>
            <a:r>
              <a:rPr lang="en-US" altLang="en-US" sz="1000"/>
              <a:t> Special Issue on energy 1970</a:t>
            </a:r>
          </a:p>
        </p:txBody>
      </p:sp>
      <p:sp>
        <p:nvSpPr>
          <p:cNvPr id="2" name="Slide Number Placeholder 1">
            <a:extLst>
              <a:ext uri="{FF2B5EF4-FFF2-40B4-BE49-F238E27FC236}">
                <a16:creationId xmlns:a16="http://schemas.microsoft.com/office/drawing/2014/main" id="{32CA4762-940C-894A-B3AA-4E06363D94F5}"/>
              </a:ext>
            </a:extLst>
          </p:cNvPr>
          <p:cNvSpPr>
            <a:spLocks noGrp="1"/>
          </p:cNvSpPr>
          <p:nvPr>
            <p:ph type="sldNum" sz="quarter" idx="12"/>
          </p:nvPr>
        </p:nvSpPr>
        <p:spPr/>
        <p:txBody>
          <a:bodyPr/>
          <a:lstStyle/>
          <a:p>
            <a:pPr>
              <a:defRPr/>
            </a:pPr>
            <a:r>
              <a:rPr lang="en-US" altLang="en-US" dirty="0"/>
              <a:t>Page </a:t>
            </a:r>
            <a:fld id="{6D9FF51A-5AFA-E04E-80DC-0A075D29D20A}" type="slidenum">
              <a:rPr lang="en-US" altLang="en-US" smtClean="0"/>
              <a:pPr>
                <a:defRPr/>
              </a:pPr>
              <a:t>26</a:t>
            </a:fld>
            <a:r>
              <a:rPr lang="en-US" altLang="en-US" dirty="0"/>
              <a:t> </a:t>
            </a:r>
            <a:endParaRPr lang="en-US" altLang="en-US" sz="1400" dirty="0"/>
          </a:p>
        </p:txBody>
      </p:sp>
    </p:spTree>
    <p:extLst>
      <p:ext uri="{BB962C8B-B14F-4D97-AF65-F5344CB8AC3E}">
        <p14:creationId xmlns:p14="http://schemas.microsoft.com/office/powerpoint/2010/main" val="2564328324"/>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BB3A-59F0-1246-A48C-0AF558A4E1E7}"/>
              </a:ext>
            </a:extLst>
          </p:cNvPr>
          <p:cNvSpPr>
            <a:spLocks noGrp="1"/>
          </p:cNvSpPr>
          <p:nvPr>
            <p:ph type="title"/>
          </p:nvPr>
        </p:nvSpPr>
        <p:spPr/>
        <p:txBody>
          <a:bodyPr/>
          <a:lstStyle/>
          <a:p>
            <a:r>
              <a:rPr lang="en-US" dirty="0"/>
              <a:t>Energy units of measure:</a:t>
            </a:r>
          </a:p>
        </p:txBody>
      </p:sp>
      <p:sp>
        <p:nvSpPr>
          <p:cNvPr id="3" name="Content Placeholder 2">
            <a:extLst>
              <a:ext uri="{FF2B5EF4-FFF2-40B4-BE49-F238E27FC236}">
                <a16:creationId xmlns:a16="http://schemas.microsoft.com/office/drawing/2014/main" id="{6AD30CBE-6690-FB4C-8F5A-07A1CE736E66}"/>
              </a:ext>
            </a:extLst>
          </p:cNvPr>
          <p:cNvSpPr>
            <a:spLocks noGrp="1"/>
          </p:cNvSpPr>
          <p:nvPr>
            <p:ph idx="1"/>
          </p:nvPr>
        </p:nvSpPr>
        <p:spPr>
          <a:xfrm>
            <a:off x="838200" y="1825624"/>
            <a:ext cx="10515600" cy="4733437"/>
          </a:xfrm>
        </p:spPr>
        <p:txBody>
          <a:bodyPr>
            <a:normAutofit/>
          </a:bodyPr>
          <a:lstStyle/>
          <a:p>
            <a:pPr marL="0" indent="0">
              <a:buNone/>
            </a:pPr>
            <a:r>
              <a:rPr lang="en-US" dirty="0"/>
              <a:t>Building blocks:</a:t>
            </a:r>
          </a:p>
          <a:p>
            <a:r>
              <a:rPr lang="en-US" b="1" dirty="0"/>
              <a:t>Joule</a:t>
            </a:r>
            <a:r>
              <a:rPr lang="en-US" dirty="0"/>
              <a:t>: energy required to heat one gram of water 0.24 degree Celsius</a:t>
            </a:r>
          </a:p>
          <a:p>
            <a:pPr lvl="1"/>
            <a:r>
              <a:rPr lang="en-US" dirty="0"/>
              <a:t>About 120,000,000 joules in a gallon of gas</a:t>
            </a:r>
          </a:p>
          <a:p>
            <a:pPr lvl="1"/>
            <a:endParaRPr lang="en-US" dirty="0"/>
          </a:p>
          <a:p>
            <a:pPr lvl="1"/>
            <a:endParaRPr lang="en-US" dirty="0"/>
          </a:p>
          <a:p>
            <a:r>
              <a:rPr lang="en-US" b="1" dirty="0"/>
              <a:t>BTU</a:t>
            </a:r>
            <a:r>
              <a:rPr lang="en-US" dirty="0"/>
              <a:t>: energy required to heat one pound of water 1 degree </a:t>
            </a:r>
            <a:r>
              <a:rPr lang="en-US" dirty="0" err="1"/>
              <a:t>farenheit</a:t>
            </a:r>
            <a:endParaRPr lang="en-US" dirty="0"/>
          </a:p>
          <a:p>
            <a:pPr lvl="1"/>
            <a:r>
              <a:rPr lang="en-US" dirty="0"/>
              <a:t>1 BTU = 1,056 Joules</a:t>
            </a:r>
          </a:p>
          <a:p>
            <a:pPr lvl="1"/>
            <a:r>
              <a:rPr lang="en-US" dirty="0"/>
              <a:t>So a gallon of gas is…about 115,000 BTU</a:t>
            </a:r>
          </a:p>
        </p:txBody>
      </p:sp>
      <p:sp>
        <p:nvSpPr>
          <p:cNvPr id="4" name="Slide Number Placeholder 3">
            <a:extLst>
              <a:ext uri="{FF2B5EF4-FFF2-40B4-BE49-F238E27FC236}">
                <a16:creationId xmlns:a16="http://schemas.microsoft.com/office/drawing/2014/main" id="{E491B4A1-D212-A341-A0B9-1E26AB5C7516}"/>
              </a:ext>
            </a:extLst>
          </p:cNvPr>
          <p:cNvSpPr>
            <a:spLocks noGrp="1"/>
          </p:cNvSpPr>
          <p:nvPr>
            <p:ph type="sldNum" sz="quarter" idx="12"/>
          </p:nvPr>
        </p:nvSpPr>
        <p:spPr/>
        <p:txBody>
          <a:bodyPr/>
          <a:lstStyle/>
          <a:p>
            <a:fld id="{934C0642-4071-7D48-AFF8-BD27182896CC}" type="slidenum">
              <a:rPr lang="en-US" smtClean="0"/>
              <a:t>27</a:t>
            </a:fld>
            <a:endParaRPr lang="en-US"/>
          </a:p>
        </p:txBody>
      </p:sp>
    </p:spTree>
    <p:extLst>
      <p:ext uri="{BB962C8B-B14F-4D97-AF65-F5344CB8AC3E}">
        <p14:creationId xmlns:p14="http://schemas.microsoft.com/office/powerpoint/2010/main" val="27674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D6E5-A981-2144-AA1C-2C9869EE29A2}"/>
              </a:ext>
            </a:extLst>
          </p:cNvPr>
          <p:cNvSpPr>
            <a:spLocks noGrp="1"/>
          </p:cNvSpPr>
          <p:nvPr>
            <p:ph type="title"/>
          </p:nvPr>
        </p:nvSpPr>
        <p:spPr>
          <a:xfrm>
            <a:off x="838200" y="206860"/>
            <a:ext cx="10515600" cy="1325563"/>
          </a:xfrm>
        </p:spPr>
        <p:txBody>
          <a:bodyPr/>
          <a:lstStyle/>
          <a:p>
            <a:r>
              <a:rPr lang="en-US" dirty="0"/>
              <a:t>Different units for different scales</a:t>
            </a:r>
          </a:p>
        </p:txBody>
      </p:sp>
      <p:sp>
        <p:nvSpPr>
          <p:cNvPr id="3" name="Content Placeholder 2">
            <a:extLst>
              <a:ext uri="{FF2B5EF4-FFF2-40B4-BE49-F238E27FC236}">
                <a16:creationId xmlns:a16="http://schemas.microsoft.com/office/drawing/2014/main" id="{4F6BCDF0-4601-FC44-99AE-C6DB4E317ED8}"/>
              </a:ext>
            </a:extLst>
          </p:cNvPr>
          <p:cNvSpPr>
            <a:spLocks noGrp="1"/>
          </p:cNvSpPr>
          <p:nvPr>
            <p:ph idx="1"/>
          </p:nvPr>
        </p:nvSpPr>
        <p:spPr>
          <a:xfrm>
            <a:off x="838200" y="1389185"/>
            <a:ext cx="10515600" cy="5099538"/>
          </a:xfrm>
        </p:spPr>
        <p:txBody>
          <a:bodyPr>
            <a:normAutofit fontScale="92500" lnSpcReduction="20000"/>
          </a:bodyPr>
          <a:lstStyle/>
          <a:p>
            <a:pPr marL="0" indent="0">
              <a:buNone/>
            </a:pPr>
            <a:r>
              <a:rPr lang="en-US" dirty="0"/>
              <a:t>Used to measure </a:t>
            </a:r>
            <a:r>
              <a:rPr lang="en-US" b="1" dirty="0"/>
              <a:t>personal</a:t>
            </a:r>
            <a:r>
              <a:rPr lang="en-US" dirty="0"/>
              <a:t> electricity consumption:  kWh</a:t>
            </a:r>
          </a:p>
          <a:p>
            <a:r>
              <a:rPr lang="en-US" b="1" dirty="0"/>
              <a:t>kWh = 3,600,000 J</a:t>
            </a:r>
            <a:r>
              <a:rPr lang="en-US" dirty="0"/>
              <a:t>, 1000 joule per second sustained for one hour </a:t>
            </a:r>
          </a:p>
          <a:p>
            <a:pPr lvl="1"/>
            <a:r>
              <a:rPr lang="en-US" dirty="0"/>
              <a:t>Also equal to 3,412 Btu</a:t>
            </a:r>
          </a:p>
          <a:p>
            <a:pPr lvl="1"/>
            <a:r>
              <a:rPr lang="en-US" dirty="0"/>
              <a:t>Refrigerators use about 0.2 kWh in an hour.</a:t>
            </a:r>
          </a:p>
          <a:p>
            <a:pPr lvl="1"/>
            <a:r>
              <a:rPr lang="en-US" dirty="0"/>
              <a:t>Houses in the US: ~10,000 kWh per year</a:t>
            </a:r>
          </a:p>
          <a:p>
            <a:r>
              <a:rPr lang="en-US" b="1" dirty="0"/>
              <a:t>GJ </a:t>
            </a:r>
            <a:r>
              <a:rPr lang="en-US" dirty="0"/>
              <a:t>(gigajoule) </a:t>
            </a:r>
            <a:r>
              <a:rPr lang="en-US" b="1" dirty="0"/>
              <a:t>= 277.8 kWh</a:t>
            </a:r>
          </a:p>
          <a:p>
            <a:pPr marL="0" indent="0">
              <a:buNone/>
            </a:pPr>
            <a:endParaRPr lang="en-US" dirty="0"/>
          </a:p>
          <a:p>
            <a:pPr marL="0" indent="0">
              <a:buNone/>
            </a:pPr>
            <a:r>
              <a:rPr lang="en-US" dirty="0"/>
              <a:t>Used to measure </a:t>
            </a:r>
            <a:r>
              <a:rPr lang="en-US" b="1" dirty="0"/>
              <a:t>nation-level </a:t>
            </a:r>
            <a:r>
              <a:rPr lang="en-US" dirty="0"/>
              <a:t>energy:</a:t>
            </a:r>
          </a:p>
          <a:p>
            <a:r>
              <a:rPr lang="en-US" b="1" dirty="0"/>
              <a:t>Ton of oil equivalent</a:t>
            </a:r>
            <a:r>
              <a:rPr lang="en-US" dirty="0"/>
              <a:t>: unit of measure to catalog nation-level energy consumption</a:t>
            </a:r>
          </a:p>
          <a:p>
            <a:pPr lvl="1"/>
            <a:r>
              <a:rPr lang="en-US" dirty="0"/>
              <a:t>1 </a:t>
            </a:r>
            <a:r>
              <a:rPr lang="en-US" dirty="0" err="1"/>
              <a:t>ToE</a:t>
            </a:r>
            <a:r>
              <a:rPr lang="en-US" dirty="0"/>
              <a:t> = 11,630 kWh, or about 40 million Btu.</a:t>
            </a:r>
          </a:p>
          <a:p>
            <a:pPr lvl="1"/>
            <a:r>
              <a:rPr lang="en-US" dirty="0"/>
              <a:t>About 5 </a:t>
            </a:r>
            <a:r>
              <a:rPr lang="en-US" dirty="0" err="1"/>
              <a:t>ToE</a:t>
            </a:r>
            <a:r>
              <a:rPr lang="en-US" dirty="0"/>
              <a:t> per person per year in the US.</a:t>
            </a:r>
          </a:p>
          <a:p>
            <a:r>
              <a:rPr lang="en-US" dirty="0"/>
              <a:t>In the US</a:t>
            </a:r>
          </a:p>
          <a:p>
            <a:pPr lvl="1"/>
            <a:r>
              <a:rPr lang="en-US" b="1" dirty="0"/>
              <a:t>Quad</a:t>
            </a:r>
            <a:r>
              <a:rPr lang="en-US" dirty="0"/>
              <a:t>: 1 quadrillion (10^15) BTU</a:t>
            </a:r>
            <a:endParaRPr lang="en-US" b="1" dirty="0"/>
          </a:p>
          <a:p>
            <a:endParaRPr lang="en-US" dirty="0"/>
          </a:p>
        </p:txBody>
      </p:sp>
      <p:sp>
        <p:nvSpPr>
          <p:cNvPr id="4" name="Slide Number Placeholder 3">
            <a:extLst>
              <a:ext uri="{FF2B5EF4-FFF2-40B4-BE49-F238E27FC236}">
                <a16:creationId xmlns:a16="http://schemas.microsoft.com/office/drawing/2014/main" id="{16C9A00D-2C7C-0B4D-B4AE-0118A9BF528D}"/>
              </a:ext>
            </a:extLst>
          </p:cNvPr>
          <p:cNvSpPr>
            <a:spLocks noGrp="1"/>
          </p:cNvSpPr>
          <p:nvPr>
            <p:ph type="sldNum" sz="quarter" idx="12"/>
          </p:nvPr>
        </p:nvSpPr>
        <p:spPr/>
        <p:txBody>
          <a:bodyPr/>
          <a:lstStyle/>
          <a:p>
            <a:fld id="{934C0642-4071-7D48-AFF8-BD27182896CC}" type="slidenum">
              <a:rPr lang="en-US" smtClean="0"/>
              <a:t>28</a:t>
            </a:fld>
            <a:endParaRPr lang="en-US"/>
          </a:p>
        </p:txBody>
      </p:sp>
    </p:spTree>
    <p:extLst>
      <p:ext uri="{BB962C8B-B14F-4D97-AF65-F5344CB8AC3E}">
        <p14:creationId xmlns:p14="http://schemas.microsoft.com/office/powerpoint/2010/main" val="229525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09C8-7E0A-D949-AEDE-6124121970D3}"/>
              </a:ext>
            </a:extLst>
          </p:cNvPr>
          <p:cNvSpPr>
            <a:spLocks noGrp="1"/>
          </p:cNvSpPr>
          <p:nvPr>
            <p:ph type="title"/>
          </p:nvPr>
        </p:nvSpPr>
        <p:spPr>
          <a:xfrm>
            <a:off x="838200" y="0"/>
            <a:ext cx="10515600" cy="1325563"/>
          </a:xfrm>
        </p:spPr>
        <p:txBody>
          <a:bodyPr/>
          <a:lstStyle/>
          <a:p>
            <a:r>
              <a:rPr lang="en-US" dirty="0"/>
              <a:t>Forms of energy people use</a:t>
            </a:r>
          </a:p>
        </p:txBody>
      </p:sp>
      <p:sp>
        <p:nvSpPr>
          <p:cNvPr id="3" name="Content Placeholder 2">
            <a:extLst>
              <a:ext uri="{FF2B5EF4-FFF2-40B4-BE49-F238E27FC236}">
                <a16:creationId xmlns:a16="http://schemas.microsoft.com/office/drawing/2014/main" id="{F706F082-C2F2-AB43-AD1B-9DA250B8CB34}"/>
              </a:ext>
            </a:extLst>
          </p:cNvPr>
          <p:cNvSpPr>
            <a:spLocks noGrp="1"/>
          </p:cNvSpPr>
          <p:nvPr>
            <p:ph idx="1"/>
          </p:nvPr>
        </p:nvSpPr>
        <p:spPr>
          <a:xfrm>
            <a:off x="838200" y="1055077"/>
            <a:ext cx="10515600" cy="5301273"/>
          </a:xfrm>
        </p:spPr>
        <p:txBody>
          <a:bodyPr>
            <a:normAutofit fontScale="92500" lnSpcReduction="20000"/>
          </a:bodyPr>
          <a:lstStyle/>
          <a:p>
            <a:r>
              <a:rPr lang="en-US" dirty="0"/>
              <a:t>Electricity</a:t>
            </a:r>
          </a:p>
          <a:p>
            <a:pPr lvl="1"/>
            <a:r>
              <a:rPr lang="en-US" dirty="0"/>
              <a:t>1 kWh = 3,412 BTU</a:t>
            </a:r>
          </a:p>
          <a:p>
            <a:pPr lvl="1"/>
            <a:r>
              <a:rPr lang="en-US" dirty="0"/>
              <a:t>Can be produced from a variety of sources including hydro, nuclear, coal, natural gas, renewable sources.</a:t>
            </a:r>
          </a:p>
          <a:p>
            <a:r>
              <a:rPr lang="en-US" dirty="0"/>
              <a:t>Gasoline</a:t>
            </a:r>
          </a:p>
          <a:p>
            <a:pPr lvl="1"/>
            <a:r>
              <a:rPr lang="en-US" dirty="0"/>
              <a:t>1 gallon = 115,000 BTU, or 33.70 kWh</a:t>
            </a:r>
          </a:p>
          <a:p>
            <a:r>
              <a:rPr lang="en-US" dirty="0"/>
              <a:t>Natural gas</a:t>
            </a:r>
          </a:p>
          <a:p>
            <a:pPr lvl="1"/>
            <a:r>
              <a:rPr lang="en-US" dirty="0"/>
              <a:t>1 </a:t>
            </a:r>
            <a:r>
              <a:rPr lang="en-US" dirty="0" err="1"/>
              <a:t>therm</a:t>
            </a:r>
            <a:r>
              <a:rPr lang="en-US" dirty="0"/>
              <a:t> = 100,000 BTU, or 29.3 kWh</a:t>
            </a:r>
          </a:p>
          <a:p>
            <a:r>
              <a:rPr lang="en-US" dirty="0"/>
              <a:t>Wood</a:t>
            </a:r>
          </a:p>
          <a:p>
            <a:pPr lvl="1"/>
            <a:r>
              <a:rPr lang="en-US" dirty="0"/>
              <a:t>1 </a:t>
            </a:r>
            <a:r>
              <a:rPr lang="en-US" dirty="0" err="1"/>
              <a:t>lb</a:t>
            </a:r>
            <a:r>
              <a:rPr lang="en-US" dirty="0"/>
              <a:t> of hardwood ~ 6,000 BTU, or 1.75 kWh</a:t>
            </a:r>
          </a:p>
          <a:p>
            <a:r>
              <a:rPr lang="en-US" dirty="0"/>
              <a:t>Dung</a:t>
            </a:r>
          </a:p>
          <a:p>
            <a:pPr lvl="1"/>
            <a:r>
              <a:rPr lang="en-US" dirty="0"/>
              <a:t>1 </a:t>
            </a:r>
            <a:r>
              <a:rPr lang="en-US" dirty="0" err="1"/>
              <a:t>lb</a:t>
            </a:r>
            <a:r>
              <a:rPr lang="en-US" dirty="0"/>
              <a:t> of dung ~ 5,000 BTU or 1.45 kWh</a:t>
            </a:r>
          </a:p>
          <a:p>
            <a:pPr marL="0" indent="0">
              <a:buNone/>
            </a:pPr>
            <a:endParaRPr lang="en-US" dirty="0"/>
          </a:p>
          <a:p>
            <a:pPr marL="0" indent="0">
              <a:buNone/>
            </a:pPr>
            <a:r>
              <a:rPr lang="en-US" dirty="0"/>
              <a:t>Important: all of these things can be measured in the same units</a:t>
            </a:r>
          </a:p>
          <a:p>
            <a:endParaRPr lang="en-US" dirty="0"/>
          </a:p>
        </p:txBody>
      </p:sp>
      <p:sp>
        <p:nvSpPr>
          <p:cNvPr id="4" name="Slide Number Placeholder 3">
            <a:extLst>
              <a:ext uri="{FF2B5EF4-FFF2-40B4-BE49-F238E27FC236}">
                <a16:creationId xmlns:a16="http://schemas.microsoft.com/office/drawing/2014/main" id="{AC5CA915-401A-DE4A-9A44-34C573A79EC3}"/>
              </a:ext>
            </a:extLst>
          </p:cNvPr>
          <p:cNvSpPr>
            <a:spLocks noGrp="1"/>
          </p:cNvSpPr>
          <p:nvPr>
            <p:ph type="sldNum" sz="quarter" idx="12"/>
          </p:nvPr>
        </p:nvSpPr>
        <p:spPr/>
        <p:txBody>
          <a:bodyPr/>
          <a:lstStyle/>
          <a:p>
            <a:fld id="{934C0642-4071-7D48-AFF8-BD27182896CC}" type="slidenum">
              <a:rPr lang="en-US" smtClean="0"/>
              <a:t>29</a:t>
            </a:fld>
            <a:endParaRPr lang="en-US"/>
          </a:p>
        </p:txBody>
      </p:sp>
    </p:spTree>
    <p:extLst>
      <p:ext uri="{BB962C8B-B14F-4D97-AF65-F5344CB8AC3E}">
        <p14:creationId xmlns:p14="http://schemas.microsoft.com/office/powerpoint/2010/main" val="31551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BA73-684D-3247-9BB8-B880A4AE988C}"/>
              </a:ext>
            </a:extLst>
          </p:cNvPr>
          <p:cNvSpPr>
            <a:spLocks noGrp="1"/>
          </p:cNvSpPr>
          <p:nvPr>
            <p:ph type="title"/>
          </p:nvPr>
        </p:nvSpPr>
        <p:spPr/>
        <p:txBody>
          <a:bodyPr/>
          <a:lstStyle/>
          <a:p>
            <a:r>
              <a:rPr lang="en-US" dirty="0"/>
              <a:t>How do we measure PM2.5 concentrations?</a:t>
            </a:r>
          </a:p>
        </p:txBody>
      </p:sp>
      <p:sp>
        <p:nvSpPr>
          <p:cNvPr id="3" name="Content Placeholder 2">
            <a:extLst>
              <a:ext uri="{FF2B5EF4-FFF2-40B4-BE49-F238E27FC236}">
                <a16:creationId xmlns:a16="http://schemas.microsoft.com/office/drawing/2014/main" id="{CF139B5A-9066-2C4C-8B80-431DA6F46F91}"/>
              </a:ext>
            </a:extLst>
          </p:cNvPr>
          <p:cNvSpPr>
            <a:spLocks noGrp="1"/>
          </p:cNvSpPr>
          <p:nvPr>
            <p:ph idx="1"/>
          </p:nvPr>
        </p:nvSpPr>
        <p:spPr>
          <a:xfrm>
            <a:off x="838200" y="1825625"/>
            <a:ext cx="5915585" cy="4848226"/>
          </a:xfrm>
        </p:spPr>
        <p:txBody>
          <a:bodyPr>
            <a:normAutofit lnSpcReduction="10000"/>
          </a:bodyPr>
          <a:lstStyle/>
          <a:p>
            <a:pPr marL="0" indent="0">
              <a:buNone/>
            </a:pPr>
            <a:r>
              <a:rPr lang="en-US" dirty="0"/>
              <a:t>Two options:</a:t>
            </a:r>
          </a:p>
          <a:p>
            <a:r>
              <a:rPr lang="en-US" dirty="0"/>
              <a:t>Raw measurement: micrograms per cubic meter</a:t>
            </a:r>
          </a:p>
          <a:p>
            <a:r>
              <a:rPr lang="en-US" dirty="0"/>
              <a:t>AQI: scaled version of the same measure</a:t>
            </a:r>
          </a:p>
          <a:p>
            <a:pPr marL="0" indent="0">
              <a:buNone/>
            </a:pPr>
            <a:r>
              <a:rPr lang="en-US" dirty="0"/>
              <a:t>Where do you think the AQI scale comes from?</a:t>
            </a:r>
          </a:p>
          <a:p>
            <a:r>
              <a:rPr lang="en-US" dirty="0"/>
              <a:t>EPA bureaucrats take recommendations from “Clean Air Scientific Advisory Committee”</a:t>
            </a:r>
          </a:p>
          <a:p>
            <a:r>
              <a:rPr lang="en-US" dirty="0"/>
              <a:t>Science on the topic does not have significant causal support</a:t>
            </a:r>
          </a:p>
        </p:txBody>
      </p:sp>
      <p:sp>
        <p:nvSpPr>
          <p:cNvPr id="4" name="Slide Number Placeholder 3">
            <a:extLst>
              <a:ext uri="{FF2B5EF4-FFF2-40B4-BE49-F238E27FC236}">
                <a16:creationId xmlns:a16="http://schemas.microsoft.com/office/drawing/2014/main" id="{128661C2-EF58-6E44-952F-7C09127E2914}"/>
              </a:ext>
            </a:extLst>
          </p:cNvPr>
          <p:cNvSpPr>
            <a:spLocks noGrp="1"/>
          </p:cNvSpPr>
          <p:nvPr>
            <p:ph type="sldNum" sz="quarter" idx="12"/>
          </p:nvPr>
        </p:nvSpPr>
        <p:spPr/>
        <p:txBody>
          <a:bodyPr/>
          <a:lstStyle/>
          <a:p>
            <a:fld id="{934C0642-4071-7D48-AFF8-BD27182896CC}" type="slidenum">
              <a:rPr lang="en-US" smtClean="0"/>
              <a:t>3</a:t>
            </a:fld>
            <a:endParaRPr lang="en-US" dirty="0"/>
          </a:p>
        </p:txBody>
      </p:sp>
      <p:pic>
        <p:nvPicPr>
          <p:cNvPr id="8" name="Picture 7">
            <a:extLst>
              <a:ext uri="{FF2B5EF4-FFF2-40B4-BE49-F238E27FC236}">
                <a16:creationId xmlns:a16="http://schemas.microsoft.com/office/drawing/2014/main" id="{156CD28B-E620-DF4A-A249-FA2305F45AE6}"/>
              </a:ext>
            </a:extLst>
          </p:cNvPr>
          <p:cNvPicPr>
            <a:picLocks noChangeAspect="1"/>
          </p:cNvPicPr>
          <p:nvPr/>
        </p:nvPicPr>
        <p:blipFill>
          <a:blip r:embed="rId2"/>
          <a:stretch>
            <a:fillRect/>
          </a:stretch>
        </p:blipFill>
        <p:spPr>
          <a:xfrm>
            <a:off x="6753785" y="1690688"/>
            <a:ext cx="5219700" cy="3657600"/>
          </a:xfrm>
          <a:prstGeom prst="rect">
            <a:avLst/>
          </a:prstGeom>
        </p:spPr>
      </p:pic>
      <p:sp>
        <p:nvSpPr>
          <p:cNvPr id="9" name="Rectangle 8">
            <a:extLst>
              <a:ext uri="{FF2B5EF4-FFF2-40B4-BE49-F238E27FC236}">
                <a16:creationId xmlns:a16="http://schemas.microsoft.com/office/drawing/2014/main" id="{E1FEE3E4-C33B-4448-8C18-4EA69900DC03}"/>
              </a:ext>
            </a:extLst>
          </p:cNvPr>
          <p:cNvSpPr/>
          <p:nvPr/>
        </p:nvSpPr>
        <p:spPr>
          <a:xfrm>
            <a:off x="8483940" y="5393293"/>
            <a:ext cx="1679947" cy="369332"/>
          </a:xfrm>
          <a:prstGeom prst="rect">
            <a:avLst/>
          </a:prstGeom>
        </p:spPr>
        <p:txBody>
          <a:bodyPr wrap="none">
            <a:spAutoFit/>
          </a:bodyPr>
          <a:lstStyle/>
          <a:p>
            <a:r>
              <a:rPr lang="en-US" dirty="0"/>
              <a:t>Source: </a:t>
            </a:r>
            <a:r>
              <a:rPr lang="en-US" dirty="0" err="1"/>
              <a:t>epa.gov</a:t>
            </a:r>
            <a:endParaRPr lang="en-US" dirty="0"/>
          </a:p>
        </p:txBody>
      </p:sp>
    </p:spTree>
    <p:extLst>
      <p:ext uri="{BB962C8B-B14F-4D97-AF65-F5344CB8AC3E}">
        <p14:creationId xmlns:p14="http://schemas.microsoft.com/office/powerpoint/2010/main" val="247454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CD47-CFA8-1841-B327-56EC582E4021}"/>
              </a:ext>
            </a:extLst>
          </p:cNvPr>
          <p:cNvSpPr>
            <a:spLocks noGrp="1"/>
          </p:cNvSpPr>
          <p:nvPr>
            <p:ph type="title"/>
          </p:nvPr>
        </p:nvSpPr>
        <p:spPr/>
        <p:txBody>
          <a:bodyPr/>
          <a:lstStyle/>
          <a:p>
            <a:r>
              <a:rPr lang="en-US" dirty="0"/>
              <a:t>Power vs energy</a:t>
            </a:r>
          </a:p>
        </p:txBody>
      </p:sp>
      <p:sp>
        <p:nvSpPr>
          <p:cNvPr id="3" name="Content Placeholder 2">
            <a:extLst>
              <a:ext uri="{FF2B5EF4-FFF2-40B4-BE49-F238E27FC236}">
                <a16:creationId xmlns:a16="http://schemas.microsoft.com/office/drawing/2014/main" id="{69B7C872-94B0-C745-919B-035432746D34}"/>
              </a:ext>
            </a:extLst>
          </p:cNvPr>
          <p:cNvSpPr>
            <a:spLocks noGrp="1"/>
          </p:cNvSpPr>
          <p:nvPr>
            <p:ph idx="1"/>
          </p:nvPr>
        </p:nvSpPr>
        <p:spPr>
          <a:xfrm>
            <a:off x="838200" y="1825625"/>
            <a:ext cx="7215554" cy="4351338"/>
          </a:xfrm>
        </p:spPr>
        <p:txBody>
          <a:bodyPr/>
          <a:lstStyle/>
          <a:p>
            <a:r>
              <a:rPr lang="en-US" dirty="0"/>
              <a:t>Watts are units of </a:t>
            </a:r>
            <a:r>
              <a:rPr lang="en-US" b="1" dirty="0"/>
              <a:t>power</a:t>
            </a:r>
            <a:r>
              <a:rPr lang="en-US" dirty="0"/>
              <a:t>, equal to joules per second.</a:t>
            </a:r>
          </a:p>
          <a:p>
            <a:r>
              <a:rPr lang="en-US" dirty="0"/>
              <a:t>kW, MW, GW are all units of power, not energy!</a:t>
            </a:r>
          </a:p>
        </p:txBody>
      </p:sp>
      <p:sp>
        <p:nvSpPr>
          <p:cNvPr id="4" name="Slide Number Placeholder 3">
            <a:extLst>
              <a:ext uri="{FF2B5EF4-FFF2-40B4-BE49-F238E27FC236}">
                <a16:creationId xmlns:a16="http://schemas.microsoft.com/office/drawing/2014/main" id="{C9CC4C99-6BD3-3846-9938-A261DD5365ED}"/>
              </a:ext>
            </a:extLst>
          </p:cNvPr>
          <p:cNvSpPr>
            <a:spLocks noGrp="1"/>
          </p:cNvSpPr>
          <p:nvPr>
            <p:ph type="sldNum" sz="quarter" idx="12"/>
          </p:nvPr>
        </p:nvSpPr>
        <p:spPr/>
        <p:txBody>
          <a:bodyPr/>
          <a:lstStyle/>
          <a:p>
            <a:fld id="{934C0642-4071-7D48-AFF8-BD27182896CC}" type="slidenum">
              <a:rPr lang="en-US" smtClean="0"/>
              <a:t>30</a:t>
            </a:fld>
            <a:endParaRPr lang="en-US"/>
          </a:p>
        </p:txBody>
      </p:sp>
      <p:pic>
        <p:nvPicPr>
          <p:cNvPr id="5" name="Picture 4">
            <a:extLst>
              <a:ext uri="{FF2B5EF4-FFF2-40B4-BE49-F238E27FC236}">
                <a16:creationId xmlns:a16="http://schemas.microsoft.com/office/drawing/2014/main" id="{B36FAA3E-0047-E04D-A2B7-7DC29643B029}"/>
              </a:ext>
            </a:extLst>
          </p:cNvPr>
          <p:cNvPicPr>
            <a:picLocks noChangeAspect="1"/>
          </p:cNvPicPr>
          <p:nvPr/>
        </p:nvPicPr>
        <p:blipFill>
          <a:blip r:embed="rId3"/>
          <a:stretch>
            <a:fillRect/>
          </a:stretch>
        </p:blipFill>
        <p:spPr>
          <a:xfrm>
            <a:off x="8425961" y="1441938"/>
            <a:ext cx="3429000" cy="4572000"/>
          </a:xfrm>
          <a:prstGeom prst="rect">
            <a:avLst/>
          </a:prstGeom>
        </p:spPr>
      </p:pic>
    </p:spTree>
    <p:extLst>
      <p:ext uri="{BB962C8B-B14F-4D97-AF65-F5344CB8AC3E}">
        <p14:creationId xmlns:p14="http://schemas.microsoft.com/office/powerpoint/2010/main" val="2130631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5">
            <a:extLst>
              <a:ext uri="{FF2B5EF4-FFF2-40B4-BE49-F238E27FC236}">
                <a16:creationId xmlns:a16="http://schemas.microsoft.com/office/drawing/2014/main" id="{107B0B3D-2B61-8142-A29C-FAB9BD6521FA}"/>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43" indent="-285748">
              <a:defRPr sz="2400">
                <a:solidFill>
                  <a:schemeClr val="tx1"/>
                </a:solidFill>
                <a:latin typeface="Times" pitchFamily="2" charset="0"/>
                <a:ea typeface="ＭＳ Ｐゴシック" panose="020B0600070205080204" pitchFamily="34" charset="-128"/>
              </a:defRPr>
            </a:lvl2pPr>
            <a:lvl3pPr marL="1142988" indent="-228598">
              <a:defRPr sz="2400">
                <a:solidFill>
                  <a:schemeClr val="tx1"/>
                </a:solidFill>
                <a:latin typeface="Times" pitchFamily="2" charset="0"/>
                <a:ea typeface="ＭＳ Ｐゴシック" panose="020B0600070205080204" pitchFamily="34" charset="-128"/>
              </a:defRPr>
            </a:lvl3pPr>
            <a:lvl4pPr marL="1600184" indent="-228598">
              <a:defRPr sz="2400">
                <a:solidFill>
                  <a:schemeClr val="tx1"/>
                </a:solidFill>
                <a:latin typeface="Times" pitchFamily="2" charset="0"/>
                <a:ea typeface="ＭＳ Ｐゴシック" panose="020B0600070205080204" pitchFamily="34" charset="-128"/>
              </a:defRPr>
            </a:lvl4pPr>
            <a:lvl5pPr marL="2057380" indent="-228598">
              <a:defRPr sz="2400">
                <a:solidFill>
                  <a:schemeClr val="tx1"/>
                </a:solidFill>
                <a:latin typeface="Times" pitchFamily="2" charset="0"/>
                <a:ea typeface="ＭＳ Ｐゴシック" panose="020B0600070205080204" pitchFamily="34" charset="-128"/>
              </a:defRPr>
            </a:lvl5pPr>
            <a:lvl6pPr marL="2514575"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770"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8965"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162" indent="-228598"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000" dirty="0"/>
              <a:t>Page </a:t>
            </a:r>
            <a:fld id="{26759AB6-26A4-1042-A7F4-C541C2630F99}" type="slidenum">
              <a:rPr lang="en-US" altLang="en-US" sz="1000"/>
              <a:pPr>
                <a:defRPr/>
              </a:pPr>
              <a:t>31</a:t>
            </a:fld>
            <a:r>
              <a:rPr lang="en-US" altLang="en-US" sz="1000" dirty="0"/>
              <a:t> </a:t>
            </a:r>
            <a:endParaRPr lang="en-US" altLang="en-US" sz="1400" dirty="0"/>
          </a:p>
        </p:txBody>
      </p:sp>
      <p:sp>
        <p:nvSpPr>
          <p:cNvPr id="84994" name="Rectangle 2">
            <a:extLst>
              <a:ext uri="{FF2B5EF4-FFF2-40B4-BE49-F238E27FC236}">
                <a16:creationId xmlns:a16="http://schemas.microsoft.com/office/drawing/2014/main" id="{C980D249-1F85-4C4F-AAA5-EB6C4BC9EC35}"/>
              </a:ext>
            </a:extLst>
          </p:cNvPr>
          <p:cNvSpPr>
            <a:spLocks noGrp="1" noChangeArrowheads="1"/>
          </p:cNvSpPr>
          <p:nvPr>
            <p:ph type="title"/>
          </p:nvPr>
        </p:nvSpPr>
        <p:spPr>
          <a:xfrm>
            <a:off x="2133600" y="0"/>
            <a:ext cx="8077200" cy="838200"/>
          </a:xfrm>
        </p:spPr>
        <p:txBody>
          <a:bodyPr/>
          <a:lstStyle/>
          <a:p>
            <a:pPr>
              <a:defRPr/>
            </a:pPr>
            <a:r>
              <a:rPr lang="en-US" altLang="en-US" sz="4000">
                <a:ea typeface="ＭＳ Ｐゴシック" panose="020B0600070205080204" pitchFamily="34" charset="-128"/>
              </a:rPr>
              <a:t>Bare-Bones Energy for Development</a:t>
            </a:r>
            <a:endParaRPr lang="en-US" altLang="en-US">
              <a:ea typeface="ＭＳ Ｐゴシック" panose="020B0600070205080204" pitchFamily="34" charset="-128"/>
            </a:endParaRPr>
          </a:p>
        </p:txBody>
      </p:sp>
      <p:sp>
        <p:nvSpPr>
          <p:cNvPr id="84995" name="Rectangle 3">
            <a:extLst>
              <a:ext uri="{FF2B5EF4-FFF2-40B4-BE49-F238E27FC236}">
                <a16:creationId xmlns:a16="http://schemas.microsoft.com/office/drawing/2014/main" id="{F62890E7-7E40-154A-8C51-E9016D355F63}"/>
              </a:ext>
            </a:extLst>
          </p:cNvPr>
          <p:cNvSpPr>
            <a:spLocks noGrp="1" noChangeArrowheads="1"/>
          </p:cNvSpPr>
          <p:nvPr>
            <p:ph type="body" idx="1"/>
          </p:nvPr>
        </p:nvSpPr>
        <p:spPr>
          <a:xfrm>
            <a:off x="1524000" y="762000"/>
            <a:ext cx="9144000" cy="4419600"/>
          </a:xfrm>
        </p:spPr>
        <p:txBody>
          <a:bodyPr>
            <a:normAutofit fontScale="85000" lnSpcReduction="20000"/>
          </a:bodyPr>
          <a:lstStyle/>
          <a:p>
            <a:pPr marL="342896" indent="-342896">
              <a:lnSpc>
                <a:spcPct val="80000"/>
              </a:lnSpc>
              <a:spcBef>
                <a:spcPct val="50000"/>
              </a:spcBef>
              <a:buNone/>
              <a:defRPr/>
            </a:pPr>
            <a:endParaRPr lang="en-US" altLang="en-US">
              <a:ea typeface="ＭＳ Ｐゴシック" panose="020B0600070205080204" pitchFamily="34" charset="-128"/>
              <a:sym typeface="Symbol" pitchFamily="2" charset="2"/>
            </a:endParaRPr>
          </a:p>
          <a:p>
            <a:pPr marL="342896" indent="-342896">
              <a:lnSpc>
                <a:spcPct val="80000"/>
              </a:lnSpc>
              <a:spcBef>
                <a:spcPct val="50000"/>
              </a:spcBef>
              <a:buNone/>
              <a:defRPr/>
            </a:pPr>
            <a:r>
              <a:rPr lang="en-US" altLang="en-US">
                <a:ea typeface="ＭＳ Ｐゴシック" panose="020B0600070205080204" pitchFamily="34" charset="-128"/>
                <a:sym typeface="Symbol" pitchFamily="2" charset="2"/>
              </a:rPr>
              <a:t>		</a:t>
            </a:r>
            <a:r>
              <a:rPr lang="en-US" altLang="en-US" sz="2400" b="1">
                <a:ea typeface="ＭＳ Ｐゴシック" panose="020B0600070205080204" pitchFamily="34" charset="-128"/>
                <a:sym typeface="Symbol" pitchFamily="2" charset="2"/>
              </a:rPr>
              <a:t>Energy services = heating/cooking + lighting + other</a:t>
            </a:r>
            <a:r>
              <a:rPr lang="en-US" altLang="en-US" sz="2400">
                <a:ea typeface="ＭＳ Ｐゴシック" panose="020B0600070205080204" pitchFamily="34" charset="-128"/>
                <a:sym typeface="Symbol" pitchFamily="2" charset="2"/>
              </a:rPr>
              <a:t> </a:t>
            </a:r>
            <a:endParaRPr lang="en-US" altLang="en-US" sz="2000">
              <a:ea typeface="ＭＳ Ｐゴシック" panose="020B0600070205080204" pitchFamily="34" charset="-128"/>
              <a:sym typeface="Symbol" pitchFamily="2" charset="2"/>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Heating/Cooking</a:t>
            </a:r>
            <a:r>
              <a:rPr lang="en-US" altLang="en-US" sz="2000">
                <a:ea typeface="ＭＳ Ｐゴシック" panose="020B0600070205080204" pitchFamily="34" charset="-128"/>
              </a:rPr>
              <a:t> =      1 ton wood/person/year	(observed, East Africa)</a:t>
            </a:r>
          </a:p>
          <a:p>
            <a:pPr marL="342896" indent="-342896">
              <a:lnSpc>
                <a:spcPct val="80000"/>
              </a:lnSpc>
              <a:spcBef>
                <a:spcPct val="50000"/>
              </a:spcBef>
              <a:buNone/>
              <a:defRPr/>
            </a:pPr>
            <a:r>
              <a:rPr lang="en-US" altLang="en-US" sz="2000">
                <a:ea typeface="ＭＳ Ｐゴシック" panose="020B0600070205080204" pitchFamily="34" charset="-128"/>
              </a:rPr>
              <a:t>				(20 GJ/ton @ 5% eff. = 1 GJ/cap/year)</a:t>
            </a:r>
          </a:p>
          <a:p>
            <a:pPr marL="342896" indent="-342896">
              <a:lnSpc>
                <a:spcPct val="80000"/>
              </a:lnSpc>
              <a:spcBef>
                <a:spcPct val="50000"/>
              </a:spcBef>
              <a:buNone/>
              <a:defRPr/>
            </a:pPr>
            <a:r>
              <a:rPr lang="en-US" altLang="en-US" sz="2000">
                <a:ea typeface="ＭＳ Ｐゴシック" panose="020B0600070205080204" pitchFamily="34" charset="-128"/>
              </a:rPr>
              <a:t>				1 GJ/useful energy	(MINES, India)</a:t>
            </a:r>
          </a:p>
          <a:p>
            <a:pPr marL="342896" indent="-342896">
              <a:lnSpc>
                <a:spcPct val="80000"/>
              </a:lnSpc>
              <a:spcBef>
                <a:spcPct val="50000"/>
              </a:spcBef>
              <a:buNone/>
              <a:defRPr/>
            </a:pPr>
            <a:r>
              <a:rPr lang="en-US" altLang="en-US" sz="2000">
                <a:ea typeface="ＭＳ Ｐゴシック" panose="020B0600070205080204" pitchFamily="34" charset="-128"/>
              </a:rPr>
              <a:t>				~ 5 GJ energy/year 	(rural Mexico)</a:t>
            </a: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&gt; 300 kWh/person/year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Lighting</a:t>
            </a:r>
            <a:r>
              <a:rPr lang="en-US" altLang="en-US" sz="2000">
                <a:ea typeface="ＭＳ Ｐゴシック" panose="020B0600070205080204" pitchFamily="34" charset="-128"/>
              </a:rPr>
              <a:t> =  	(50 W) • (6 hours/day) (30 days) = 10 kWh/month, or 120kWh/yr</a:t>
            </a: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 120 kWh/person/year; round down, 100 kWh/cap/yr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u="sng">
                <a:ea typeface="ＭＳ Ｐゴシック" panose="020B0600070205080204" pitchFamily="34" charset="-128"/>
              </a:rPr>
              <a:t>Other elec</a:t>
            </a:r>
            <a:r>
              <a:rPr lang="en-US" altLang="en-US" sz="2000">
                <a:ea typeface="ＭＳ Ｐゴシック" panose="020B0600070205080204" pitchFamily="34" charset="-128"/>
              </a:rPr>
              <a:t>, e.g… 	</a:t>
            </a:r>
            <a:r>
              <a:rPr lang="en-US" altLang="en-US" sz="1800">
                <a:ea typeface="ＭＳ Ｐゴシック" panose="020B0600070205080204" pitchFamily="34" charset="-128"/>
              </a:rPr>
              <a:t>refrigeration (50 W) • (5 hrs/day) • (5 people/unit)     = 20 kWh/yr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1800">
                <a:ea typeface="ＭＳ Ｐゴシック" panose="020B0600070205080204" pitchFamily="34" charset="-128"/>
              </a:rPr>
              <a:t>computing: (100 W) • (2 hrs/day) • (2/3 year) 	      = 50 kWh/yr</a:t>
            </a:r>
          </a:p>
          <a:p>
            <a:pPr marL="342896" indent="-342896">
              <a:lnSpc>
                <a:spcPct val="80000"/>
              </a:lnSpc>
              <a:spcBef>
                <a:spcPct val="50000"/>
              </a:spcBef>
              <a:buNone/>
              <a:defRPr/>
            </a:pPr>
            <a:r>
              <a:rPr lang="en-US" altLang="en-US" sz="1800">
                <a:ea typeface="ＭＳ Ｐゴシック" panose="020B0600070205080204" pitchFamily="34" charset="-128"/>
              </a:rPr>
              <a:t>				</a:t>
            </a:r>
            <a:r>
              <a:rPr lang="en-US" altLang="en-US" sz="1800" u="sng">
                <a:ea typeface="ＭＳ Ｐゴシック" panose="020B0600070205080204" pitchFamily="34" charset="-128"/>
              </a:rPr>
              <a:t>= 100 - 200 kWh/person/year</a:t>
            </a:r>
            <a:endParaRPr lang="en-US" altLang="en-US" sz="2000">
              <a:ea typeface="ＭＳ Ｐゴシック" panose="020B0600070205080204" pitchFamily="34" charset="-128"/>
            </a:endParaRPr>
          </a:p>
          <a:p>
            <a:pPr marL="342896" indent="-342896">
              <a:lnSpc>
                <a:spcPct val="80000"/>
              </a:lnSpc>
              <a:spcBef>
                <a:spcPct val="50000"/>
              </a:spcBef>
              <a:buNone/>
              <a:defRPr/>
            </a:pPr>
            <a:r>
              <a:rPr lang="en-US" altLang="en-US" sz="2000">
                <a:ea typeface="ＭＳ Ｐゴシック" panose="020B0600070205080204" pitchFamily="34" charset="-128"/>
              </a:rPr>
              <a:t>	</a:t>
            </a:r>
            <a:r>
              <a:rPr lang="en-US" altLang="en-US" sz="2000">
                <a:solidFill>
                  <a:srgbClr val="FF0000"/>
                </a:solidFill>
                <a:ea typeface="ＭＳ Ｐゴシック" panose="020B0600070205080204" pitchFamily="34" charset="-128"/>
              </a:rPr>
              <a:t>Bare bones budget 	= 300 + 100 + 200 = 600 kWh/person/year</a:t>
            </a:r>
          </a:p>
          <a:p>
            <a:pPr marL="342896" indent="-342896">
              <a:lnSpc>
                <a:spcPct val="80000"/>
              </a:lnSpc>
              <a:spcBef>
                <a:spcPct val="50000"/>
              </a:spcBef>
              <a:buNone/>
              <a:defRPr/>
            </a:pPr>
            <a:r>
              <a:rPr lang="en-US" altLang="en-US" sz="2000">
                <a:ea typeface="ＭＳ Ｐゴシック" panose="020B0600070205080204" pitchFamily="34" charset="-128"/>
              </a:rPr>
              <a:t>				(and at </a:t>
            </a:r>
            <a:r>
              <a:rPr lang="en-US" altLang="en-US" sz="2000" i="1">
                <a:ea typeface="ＭＳ Ｐゴシック" panose="020B0600070205080204" pitchFamily="34" charset="-128"/>
              </a:rPr>
              <a:t>least </a:t>
            </a:r>
            <a:r>
              <a:rPr lang="en-US" altLang="en-US" sz="2000">
                <a:ea typeface="ＭＳ Ｐゴシック" panose="020B0600070205080204" pitchFamily="34" charset="-128"/>
              </a:rPr>
              <a:t>300 kWh/person/year of electricity services)</a:t>
            </a:r>
          </a:p>
          <a:p>
            <a:pPr marL="342896" indent="-342896">
              <a:lnSpc>
                <a:spcPct val="80000"/>
              </a:lnSpc>
              <a:spcBef>
                <a:spcPct val="50000"/>
              </a:spcBef>
              <a:buNone/>
              <a:defRPr/>
            </a:pPr>
            <a:endParaRPr lang="en-US" altLang="en-US" sz="2000">
              <a:ea typeface="ＭＳ Ｐゴシック" panose="020B0600070205080204" pitchFamily="34" charset="-128"/>
            </a:endParaRPr>
          </a:p>
          <a:p>
            <a:pPr marL="342896" indent="-342896">
              <a:lnSpc>
                <a:spcPct val="80000"/>
              </a:lnSpc>
              <a:spcBef>
                <a:spcPct val="50000"/>
              </a:spcBef>
              <a:buNone/>
              <a:defRPr/>
            </a:pPr>
            <a:endParaRPr lang="en-US" altLang="en-US" sz="2000">
              <a:ea typeface="ＭＳ Ｐゴシック" panose="020B0600070205080204" pitchFamily="34" charset="-128"/>
            </a:endParaRPr>
          </a:p>
          <a:p>
            <a:pPr marL="342896" indent="-342896">
              <a:lnSpc>
                <a:spcPct val="80000"/>
              </a:lnSpc>
              <a:spcBef>
                <a:spcPct val="50000"/>
              </a:spcBef>
              <a:defRPr/>
            </a:pPr>
            <a:endParaRPr lang="en-US" altLang="en-US">
              <a:ea typeface="ＭＳ Ｐゴシック" panose="020B0600070205080204" pitchFamily="34" charset="-128"/>
            </a:endParaRPr>
          </a:p>
        </p:txBody>
      </p:sp>
      <p:sp>
        <p:nvSpPr>
          <p:cNvPr id="84996" name="Text Box 4">
            <a:extLst>
              <a:ext uri="{FF2B5EF4-FFF2-40B4-BE49-F238E27FC236}">
                <a16:creationId xmlns:a16="http://schemas.microsoft.com/office/drawing/2014/main" id="{3AF32794-0010-DB4A-AE10-4A8262130450}"/>
              </a:ext>
            </a:extLst>
          </p:cNvPr>
          <p:cNvSpPr txBox="1">
            <a:spLocks noChangeArrowheads="1"/>
          </p:cNvSpPr>
          <p:nvPr/>
        </p:nvSpPr>
        <p:spPr bwMode="auto">
          <a:xfrm>
            <a:off x="1524000" y="6492240"/>
            <a:ext cx="6681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400" b="1"/>
              <a:t>A useful equivalence to know is 1 GJ ~ 280 kWh, depending on conversion efficiency</a:t>
            </a:r>
            <a:r>
              <a:rPr lang="en-US" altLang="en-US" sz="1800"/>
              <a:t>.</a:t>
            </a:r>
            <a:endParaRPr lang="en-US" altLang="en-US"/>
          </a:p>
        </p:txBody>
      </p:sp>
    </p:spTree>
    <p:extLst>
      <p:ext uri="{BB962C8B-B14F-4D97-AF65-F5344CB8AC3E}">
        <p14:creationId xmlns:p14="http://schemas.microsoft.com/office/powerpoint/2010/main" val="906463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95D5-25B3-CC4B-BD7B-7A74D121CB3B}"/>
              </a:ext>
            </a:extLst>
          </p:cNvPr>
          <p:cNvSpPr>
            <a:spLocks noGrp="1"/>
          </p:cNvSpPr>
          <p:nvPr>
            <p:ph type="title"/>
          </p:nvPr>
        </p:nvSpPr>
        <p:spPr/>
        <p:txBody>
          <a:bodyPr/>
          <a:lstStyle/>
          <a:p>
            <a:r>
              <a:rPr lang="en-US" dirty="0"/>
              <a:t>Groh </a:t>
            </a:r>
            <a:r>
              <a:rPr lang="en-US" i="1" dirty="0"/>
              <a:t>et al</a:t>
            </a:r>
            <a:r>
              <a:rPr lang="en-US" dirty="0"/>
              <a:t> reading questions for discussion</a:t>
            </a:r>
          </a:p>
        </p:txBody>
      </p:sp>
      <p:sp>
        <p:nvSpPr>
          <p:cNvPr id="3" name="Content Placeholder 2">
            <a:extLst>
              <a:ext uri="{FF2B5EF4-FFF2-40B4-BE49-F238E27FC236}">
                <a16:creationId xmlns:a16="http://schemas.microsoft.com/office/drawing/2014/main" id="{8D1FE7A0-CB57-C64C-B124-7CD6057F2B1C}"/>
              </a:ext>
            </a:extLst>
          </p:cNvPr>
          <p:cNvSpPr>
            <a:spLocks noGrp="1"/>
          </p:cNvSpPr>
          <p:nvPr>
            <p:ph idx="1"/>
          </p:nvPr>
        </p:nvSpPr>
        <p:spPr/>
        <p:txBody>
          <a:bodyPr/>
          <a:lstStyle/>
          <a:p>
            <a:pPr marL="514350" indent="-514350">
              <a:buFont typeface="+mj-lt"/>
              <a:buAutoNum type="arabicPeriod"/>
            </a:pPr>
            <a:r>
              <a:rPr lang="en-US" dirty="0"/>
              <a:t>What is the multi-tier framework for energy access?  What agency developed it?</a:t>
            </a:r>
          </a:p>
          <a:p>
            <a:pPr marL="514350" indent="-514350">
              <a:buFont typeface="+mj-lt"/>
              <a:buAutoNum type="arabicPeriod"/>
            </a:pPr>
            <a:r>
              <a:rPr lang="en-US" dirty="0"/>
              <a:t>What alternative metrics are used to measure electricity access?</a:t>
            </a:r>
          </a:p>
          <a:p>
            <a:pPr marL="514350" indent="-514350">
              <a:buFont typeface="+mj-lt"/>
              <a:buAutoNum type="arabicPeriod"/>
            </a:pPr>
            <a:r>
              <a:rPr lang="en-US" dirty="0"/>
              <a:t>Consider ”percent electrified” versus MTF tier as measures of energy development.  </a:t>
            </a:r>
          </a:p>
          <a:p>
            <a:pPr lvl="1"/>
            <a:r>
              <a:rPr lang="en-US" dirty="0"/>
              <a:t>How do they differ?</a:t>
            </a:r>
          </a:p>
          <a:p>
            <a:pPr lvl="1"/>
            <a:r>
              <a:rPr lang="en-US" dirty="0"/>
              <a:t>What advantages does one have over the other?</a:t>
            </a:r>
          </a:p>
        </p:txBody>
      </p:sp>
      <p:sp>
        <p:nvSpPr>
          <p:cNvPr id="4" name="Slide Number Placeholder 3">
            <a:extLst>
              <a:ext uri="{FF2B5EF4-FFF2-40B4-BE49-F238E27FC236}">
                <a16:creationId xmlns:a16="http://schemas.microsoft.com/office/drawing/2014/main" id="{63FFC162-3BA3-2644-98D2-E020230EC7E1}"/>
              </a:ext>
            </a:extLst>
          </p:cNvPr>
          <p:cNvSpPr>
            <a:spLocks noGrp="1"/>
          </p:cNvSpPr>
          <p:nvPr>
            <p:ph type="sldNum" sz="quarter" idx="12"/>
          </p:nvPr>
        </p:nvSpPr>
        <p:spPr/>
        <p:txBody>
          <a:bodyPr/>
          <a:lstStyle/>
          <a:p>
            <a:fld id="{934C0642-4071-7D48-AFF8-BD27182896CC}" type="slidenum">
              <a:rPr lang="en-US" smtClean="0"/>
              <a:t>32</a:t>
            </a:fld>
            <a:endParaRPr lang="en-US"/>
          </a:p>
        </p:txBody>
      </p:sp>
    </p:spTree>
    <p:extLst>
      <p:ext uri="{BB962C8B-B14F-4D97-AF65-F5344CB8AC3E}">
        <p14:creationId xmlns:p14="http://schemas.microsoft.com/office/powerpoint/2010/main" val="86321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19933DF-EDC9-7949-8A0F-78A658CA66BC}"/>
              </a:ext>
            </a:extLst>
          </p:cNvPr>
          <p:cNvGrpSpPr>
            <a:grpSpLocks/>
          </p:cNvGrpSpPr>
          <p:nvPr/>
        </p:nvGrpSpPr>
        <p:grpSpPr bwMode="auto">
          <a:xfrm>
            <a:off x="3922397" y="1899285"/>
            <a:ext cx="1581150" cy="3990026"/>
            <a:chOff x="1511" y="1196"/>
            <a:chExt cx="996" cy="2514"/>
          </a:xfrm>
        </p:grpSpPr>
        <p:grpSp>
          <p:nvGrpSpPr>
            <p:cNvPr id="36147" name="Group 3">
              <a:extLst>
                <a:ext uri="{FF2B5EF4-FFF2-40B4-BE49-F238E27FC236}">
                  <a16:creationId xmlns:a16="http://schemas.microsoft.com/office/drawing/2014/main" id="{FADBF5EC-B0DB-1244-ABD8-9C35013857A8}"/>
                </a:ext>
              </a:extLst>
            </p:cNvPr>
            <p:cNvGrpSpPr>
              <a:grpSpLocks/>
            </p:cNvGrpSpPr>
            <p:nvPr/>
          </p:nvGrpSpPr>
          <p:grpSpPr bwMode="auto">
            <a:xfrm>
              <a:off x="1523" y="1196"/>
              <a:ext cx="984" cy="2514"/>
              <a:chOff x="1893" y="1196"/>
              <a:chExt cx="984" cy="2514"/>
            </a:xfrm>
          </p:grpSpPr>
          <p:sp>
            <p:nvSpPr>
              <p:cNvPr id="36149" name="Oval 4">
                <a:extLst>
                  <a:ext uri="{FF2B5EF4-FFF2-40B4-BE49-F238E27FC236}">
                    <a16:creationId xmlns:a16="http://schemas.microsoft.com/office/drawing/2014/main" id="{4776F98E-5E02-C243-A4CD-152BA3F8FE36}"/>
                  </a:ext>
                </a:extLst>
              </p:cNvPr>
              <p:cNvSpPr>
                <a:spLocks noChangeArrowheads="1"/>
              </p:cNvSpPr>
              <p:nvPr/>
            </p:nvSpPr>
            <p:spPr bwMode="auto">
              <a:xfrm>
                <a:off x="2821"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50" name="Freeform 5">
                <a:extLst>
                  <a:ext uri="{FF2B5EF4-FFF2-40B4-BE49-F238E27FC236}">
                    <a16:creationId xmlns:a16="http://schemas.microsoft.com/office/drawing/2014/main" id="{9E4B077E-70E8-FE40-8C82-C2BC71FD7AAD}"/>
                  </a:ext>
                </a:extLst>
              </p:cNvPr>
              <p:cNvSpPr>
                <a:spLocks/>
              </p:cNvSpPr>
              <p:nvPr/>
            </p:nvSpPr>
            <p:spPr bwMode="auto">
              <a:xfrm>
                <a:off x="2788" y="2604"/>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151" name="Freeform 6">
                <a:extLst>
                  <a:ext uri="{FF2B5EF4-FFF2-40B4-BE49-F238E27FC236}">
                    <a16:creationId xmlns:a16="http://schemas.microsoft.com/office/drawing/2014/main" id="{1BA03461-F38D-1A40-8355-168E352897A3}"/>
                  </a:ext>
                </a:extLst>
              </p:cNvPr>
              <p:cNvSpPr>
                <a:spLocks/>
              </p:cNvSpPr>
              <p:nvPr/>
            </p:nvSpPr>
            <p:spPr bwMode="auto">
              <a:xfrm>
                <a:off x="2829" y="2595"/>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152" name="Freeform 7">
                <a:extLst>
                  <a:ext uri="{FF2B5EF4-FFF2-40B4-BE49-F238E27FC236}">
                    <a16:creationId xmlns:a16="http://schemas.microsoft.com/office/drawing/2014/main" id="{00343581-92E6-3843-984F-62A91C9FF537}"/>
                  </a:ext>
                </a:extLst>
              </p:cNvPr>
              <p:cNvSpPr>
                <a:spLocks/>
              </p:cNvSpPr>
              <p:nvPr/>
            </p:nvSpPr>
            <p:spPr bwMode="auto">
              <a:xfrm>
                <a:off x="2821" y="2229"/>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grpSp>
            <p:nvGrpSpPr>
              <p:cNvPr id="36153" name="Group 8">
                <a:extLst>
                  <a:ext uri="{FF2B5EF4-FFF2-40B4-BE49-F238E27FC236}">
                    <a16:creationId xmlns:a16="http://schemas.microsoft.com/office/drawing/2014/main" id="{2F4638E1-C6B7-3042-8DCF-71470E689899}"/>
                  </a:ext>
                </a:extLst>
              </p:cNvPr>
              <p:cNvGrpSpPr>
                <a:grpSpLocks/>
              </p:cNvGrpSpPr>
              <p:nvPr/>
            </p:nvGrpSpPr>
            <p:grpSpPr bwMode="auto">
              <a:xfrm>
                <a:off x="1893" y="1196"/>
                <a:ext cx="944" cy="2514"/>
                <a:chOff x="1893" y="1196"/>
                <a:chExt cx="944" cy="2514"/>
              </a:xfrm>
            </p:grpSpPr>
            <p:sp>
              <p:nvSpPr>
                <p:cNvPr id="36155" name="Rectangle 9">
                  <a:extLst>
                    <a:ext uri="{FF2B5EF4-FFF2-40B4-BE49-F238E27FC236}">
                      <a16:creationId xmlns:a16="http://schemas.microsoft.com/office/drawing/2014/main" id="{3D40983A-04B5-2348-9180-D6B15554BDC6}"/>
                    </a:ext>
                  </a:extLst>
                </p:cNvPr>
                <p:cNvSpPr>
                  <a:spLocks noChangeArrowheads="1"/>
                </p:cNvSpPr>
                <p:nvPr/>
              </p:nvSpPr>
              <p:spPr bwMode="auto">
                <a:xfrm>
                  <a:off x="1893" y="1196"/>
                  <a:ext cx="944" cy="2514"/>
                </a:xfrm>
                <a:prstGeom prst="rect">
                  <a:avLst/>
                </a:prstGeom>
                <a:gradFill rotWithShape="0">
                  <a:gsLst>
                    <a:gs pos="0">
                      <a:srgbClr val="FFFF66"/>
                    </a:gs>
                    <a:gs pos="50000">
                      <a:srgbClr val="FFFFFF"/>
                    </a:gs>
                    <a:gs pos="100000">
                      <a:srgbClr val="FFFF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0890" name="Rectangle 10">
                  <a:extLst>
                    <a:ext uri="{FF2B5EF4-FFF2-40B4-BE49-F238E27FC236}">
                      <a16:creationId xmlns:a16="http://schemas.microsoft.com/office/drawing/2014/main" id="{23FD9F16-4D9C-0D46-B296-4CC18314FE43}"/>
                    </a:ext>
                  </a:extLst>
                </p:cNvPr>
                <p:cNvSpPr>
                  <a:spLocks noChangeArrowheads="1"/>
                </p:cNvSpPr>
                <p:nvPr/>
              </p:nvSpPr>
              <p:spPr bwMode="auto">
                <a:xfrm>
                  <a:off x="1959" y="2648"/>
                  <a:ext cx="473" cy="213"/>
                </a:xfrm>
                <a:prstGeom prst="rect">
                  <a:avLst/>
                </a:prstGeom>
                <a:noFill/>
                <a:ln w="9525">
                  <a:noFill/>
                  <a:miter lim="800000"/>
                  <a:headEnd/>
                  <a:tailEnd/>
                </a:ln>
                <a:effectLst/>
              </p:spPr>
              <p:txBody>
                <a:bodyPr wrap="none">
                  <a:spAutoFit/>
                </a:bodyPr>
                <a:lstStyle/>
                <a:p>
                  <a:pPr>
                    <a:defRPr/>
                  </a:pPr>
                  <a:r>
                    <a:rPr lang="en-GB" sz="1600">
                      <a:solidFill>
                        <a:srgbClr val="FF0000"/>
                      </a:solidFill>
                      <a:effectLst>
                        <a:outerShdw blurRad="38100" dist="38100" dir="2700000" algn="tl">
                          <a:srgbClr val="FFFFFF"/>
                        </a:outerShdw>
                      </a:effectLst>
                      <a:latin typeface="Futura Medium" charset="0"/>
                      <a:ea typeface="ＭＳ Ｐゴシック" charset="0"/>
                      <a:cs typeface="ＭＳ Ｐゴシック" charset="0"/>
                    </a:rPr>
                    <a:t>Korea</a:t>
                  </a:r>
                  <a:endParaRPr lang="en-GB" sz="1600">
                    <a:solidFill>
                      <a:srgbClr val="FF0000"/>
                    </a:solidFill>
                    <a:latin typeface="Futura Medium" charset="0"/>
                    <a:ea typeface="ＭＳ Ｐゴシック" charset="0"/>
                    <a:cs typeface="ＭＳ Ｐゴシック" charset="0"/>
                  </a:endParaRPr>
                </a:p>
              </p:txBody>
            </p:sp>
            <p:sp>
              <p:nvSpPr>
                <p:cNvPr id="250891" name="Rectangle 11">
                  <a:extLst>
                    <a:ext uri="{FF2B5EF4-FFF2-40B4-BE49-F238E27FC236}">
                      <a16:creationId xmlns:a16="http://schemas.microsoft.com/office/drawing/2014/main" id="{E3B97F5B-BDEF-9048-A7A8-C9227E5EBD84}"/>
                    </a:ext>
                  </a:extLst>
                </p:cNvPr>
                <p:cNvSpPr>
                  <a:spLocks noChangeArrowheads="1"/>
                </p:cNvSpPr>
                <p:nvPr/>
              </p:nvSpPr>
              <p:spPr bwMode="auto">
                <a:xfrm>
                  <a:off x="1946" y="3495"/>
                  <a:ext cx="618" cy="213"/>
                </a:xfrm>
                <a:prstGeom prst="rect">
                  <a:avLst/>
                </a:prstGeom>
                <a:noFill/>
                <a:ln w="9525">
                  <a:noFill/>
                  <a:miter lim="800000"/>
                  <a:headEnd/>
                  <a:tailEnd/>
                </a:ln>
                <a:effectLst/>
              </p:spPr>
              <p:txBody>
                <a:bodyPr wrap="none">
                  <a:spAutoFit/>
                </a:bodyPr>
                <a:lstStyle/>
                <a:p>
                  <a:pPr>
                    <a:defRPr/>
                  </a:pPr>
                  <a:r>
                    <a:rPr lang="en-GB" sz="1600">
                      <a:solidFill>
                        <a:schemeClr val="accent2"/>
                      </a:solidFill>
                      <a:effectLst>
                        <a:outerShdw blurRad="38100" dist="38100" dir="2700000" algn="tl">
                          <a:srgbClr val="FFFFFF"/>
                        </a:outerShdw>
                      </a:effectLst>
                      <a:latin typeface="Futura Medium" charset="0"/>
                      <a:ea typeface="ＭＳ Ｐゴシック" charset="0"/>
                      <a:cs typeface="ＭＳ Ｐゴシック" charset="0"/>
                    </a:rPr>
                    <a:t>Thailand</a:t>
                  </a:r>
                  <a:endParaRPr lang="en-GB" sz="1600">
                    <a:latin typeface="Futura Medium" charset="0"/>
                    <a:ea typeface="ＭＳ Ｐゴシック" charset="0"/>
                    <a:cs typeface="ＭＳ Ｐゴシック" charset="0"/>
                  </a:endParaRPr>
                </a:p>
              </p:txBody>
            </p:sp>
            <p:sp>
              <p:nvSpPr>
                <p:cNvPr id="250892" name="Rectangle 12">
                  <a:extLst>
                    <a:ext uri="{FF2B5EF4-FFF2-40B4-BE49-F238E27FC236}">
                      <a16:creationId xmlns:a16="http://schemas.microsoft.com/office/drawing/2014/main" id="{7B170539-E519-CA4C-B251-70BCF6EBD23D}"/>
                    </a:ext>
                  </a:extLst>
                </p:cNvPr>
                <p:cNvSpPr>
                  <a:spLocks noChangeArrowheads="1"/>
                </p:cNvSpPr>
                <p:nvPr/>
              </p:nvSpPr>
              <p:spPr bwMode="auto">
                <a:xfrm>
                  <a:off x="2259" y="3281"/>
                  <a:ext cx="454" cy="213"/>
                </a:xfrm>
                <a:prstGeom prst="rect">
                  <a:avLst/>
                </a:prstGeom>
                <a:noFill/>
                <a:ln w="9525">
                  <a:noFill/>
                  <a:miter lim="800000"/>
                  <a:headEnd/>
                  <a:tailEnd/>
                </a:ln>
                <a:effectLst/>
              </p:spPr>
              <p:txBody>
                <a:bodyPr wrap="none">
                  <a:spAutoFit/>
                </a:bodyPr>
                <a:lstStyle/>
                <a:p>
                  <a:pPr>
                    <a:defRPr/>
                  </a:pPr>
                  <a:r>
                    <a:rPr lang="en-GB" sz="1600">
                      <a:solidFill>
                        <a:srgbClr val="FF00FF"/>
                      </a:solidFill>
                      <a:effectLst>
                        <a:outerShdw blurRad="38100" dist="38100" dir="2700000" algn="tl">
                          <a:srgbClr val="FFFFFF"/>
                        </a:outerShdw>
                      </a:effectLst>
                      <a:latin typeface="Futura Medium" charset="0"/>
                      <a:ea typeface="ＭＳ Ｐゴシック" charset="0"/>
                      <a:cs typeface="ＭＳ Ｐゴシック" charset="0"/>
                    </a:rPr>
                    <a:t>Brazil</a:t>
                  </a:r>
                  <a:endParaRPr lang="en-GB" sz="1600">
                    <a:solidFill>
                      <a:srgbClr val="FF00FF"/>
                    </a:solidFill>
                    <a:latin typeface="Futura Medium" charset="0"/>
                    <a:ea typeface="ＭＳ Ｐゴシック" charset="0"/>
                    <a:cs typeface="ＭＳ Ｐゴシック" charset="0"/>
                  </a:endParaRPr>
                </a:p>
              </p:txBody>
            </p:sp>
            <p:sp>
              <p:nvSpPr>
                <p:cNvPr id="36159" name="Freeform 13">
                  <a:extLst>
                    <a:ext uri="{FF2B5EF4-FFF2-40B4-BE49-F238E27FC236}">
                      <a16:creationId xmlns:a16="http://schemas.microsoft.com/office/drawing/2014/main" id="{8FC7FCF4-133C-C348-AED1-2EFA2BEDE57B}"/>
                    </a:ext>
                  </a:extLst>
                </p:cNvPr>
                <p:cNvSpPr>
                  <a:spLocks/>
                </p:cNvSpPr>
                <p:nvPr/>
              </p:nvSpPr>
              <p:spPr bwMode="auto">
                <a:xfrm>
                  <a:off x="1919" y="3335"/>
                  <a:ext cx="49" cy="19"/>
                </a:xfrm>
                <a:custGeom>
                  <a:avLst/>
                  <a:gdLst>
                    <a:gd name="T0" fmla="*/ 0 w 49"/>
                    <a:gd name="T1" fmla="*/ 19 h 19"/>
                    <a:gd name="T2" fmla="*/ 8 w 49"/>
                    <a:gd name="T3" fmla="*/ 9 h 19"/>
                    <a:gd name="T4" fmla="*/ 24 w 49"/>
                    <a:gd name="T5" fmla="*/ 9 h 19"/>
                    <a:gd name="T6" fmla="*/ 49 w 49"/>
                    <a:gd name="T7" fmla="*/ 0 h 19"/>
                    <a:gd name="T8" fmla="*/ 0 60000 65536"/>
                    <a:gd name="T9" fmla="*/ 0 60000 65536"/>
                    <a:gd name="T10" fmla="*/ 0 60000 65536"/>
                    <a:gd name="T11" fmla="*/ 0 60000 65536"/>
                    <a:gd name="T12" fmla="*/ 0 w 49"/>
                    <a:gd name="T13" fmla="*/ 0 h 19"/>
                    <a:gd name="T14" fmla="*/ 49 w 49"/>
                    <a:gd name="T15" fmla="*/ 19 h 19"/>
                  </a:gdLst>
                  <a:ahLst/>
                  <a:cxnLst>
                    <a:cxn ang="T8">
                      <a:pos x="T0" y="T1"/>
                    </a:cxn>
                    <a:cxn ang="T9">
                      <a:pos x="T2" y="T3"/>
                    </a:cxn>
                    <a:cxn ang="T10">
                      <a:pos x="T4" y="T5"/>
                    </a:cxn>
                    <a:cxn ang="T11">
                      <a:pos x="T6" y="T7"/>
                    </a:cxn>
                  </a:cxnLst>
                  <a:rect l="T12" t="T13" r="T14" b="T15"/>
                  <a:pathLst>
                    <a:path w="49" h="19">
                      <a:moveTo>
                        <a:pt x="0" y="19"/>
                      </a:moveTo>
                      <a:lnTo>
                        <a:pt x="8" y="9"/>
                      </a:lnTo>
                      <a:lnTo>
                        <a:pt x="24" y="9"/>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0" name="Freeform 14">
                  <a:extLst>
                    <a:ext uri="{FF2B5EF4-FFF2-40B4-BE49-F238E27FC236}">
                      <a16:creationId xmlns:a16="http://schemas.microsoft.com/office/drawing/2014/main" id="{4AA55B6E-0A82-B842-BC98-21F1461845AD}"/>
                    </a:ext>
                  </a:extLst>
                </p:cNvPr>
                <p:cNvSpPr>
                  <a:spLocks/>
                </p:cNvSpPr>
                <p:nvPr/>
              </p:nvSpPr>
              <p:spPr bwMode="auto">
                <a:xfrm>
                  <a:off x="1968" y="3299"/>
                  <a:ext cx="40" cy="36"/>
                </a:xfrm>
                <a:custGeom>
                  <a:avLst/>
                  <a:gdLst>
                    <a:gd name="T0" fmla="*/ 0 w 40"/>
                    <a:gd name="T1" fmla="*/ 36 h 36"/>
                    <a:gd name="T2" fmla="*/ 16 w 40"/>
                    <a:gd name="T3" fmla="*/ 18 h 36"/>
                    <a:gd name="T4" fmla="*/ 40 w 40"/>
                    <a:gd name="T5" fmla="*/ 0 h 36"/>
                    <a:gd name="T6" fmla="*/ 0 60000 65536"/>
                    <a:gd name="T7" fmla="*/ 0 60000 65536"/>
                    <a:gd name="T8" fmla="*/ 0 60000 65536"/>
                    <a:gd name="T9" fmla="*/ 0 w 40"/>
                    <a:gd name="T10" fmla="*/ 0 h 36"/>
                    <a:gd name="T11" fmla="*/ 40 w 40"/>
                    <a:gd name="T12" fmla="*/ 36 h 36"/>
                  </a:gdLst>
                  <a:ahLst/>
                  <a:cxnLst>
                    <a:cxn ang="T6">
                      <a:pos x="T0" y="T1"/>
                    </a:cxn>
                    <a:cxn ang="T7">
                      <a:pos x="T2" y="T3"/>
                    </a:cxn>
                    <a:cxn ang="T8">
                      <a:pos x="T4" y="T5"/>
                    </a:cxn>
                  </a:cxnLst>
                  <a:rect l="T9" t="T10" r="T11" b="T12"/>
                  <a:pathLst>
                    <a:path w="40" h="36">
                      <a:moveTo>
                        <a:pt x="0" y="36"/>
                      </a:moveTo>
                      <a:lnTo>
                        <a:pt x="16" y="18"/>
                      </a:lnTo>
                      <a:lnTo>
                        <a:pt x="40"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1" name="Freeform 15">
                  <a:extLst>
                    <a:ext uri="{FF2B5EF4-FFF2-40B4-BE49-F238E27FC236}">
                      <a16:creationId xmlns:a16="http://schemas.microsoft.com/office/drawing/2014/main" id="{B5353966-6D50-1642-A98C-F10325FACBBE}"/>
                    </a:ext>
                  </a:extLst>
                </p:cNvPr>
                <p:cNvSpPr>
                  <a:spLocks/>
                </p:cNvSpPr>
                <p:nvPr/>
              </p:nvSpPr>
              <p:spPr bwMode="auto">
                <a:xfrm>
                  <a:off x="2008" y="3290"/>
                  <a:ext cx="49" cy="9"/>
                </a:xfrm>
                <a:custGeom>
                  <a:avLst/>
                  <a:gdLst>
                    <a:gd name="T0" fmla="*/ 0 w 49"/>
                    <a:gd name="T1" fmla="*/ 9 h 9"/>
                    <a:gd name="T2" fmla="*/ 25 w 49"/>
                    <a:gd name="T3" fmla="*/ 9 h 9"/>
                    <a:gd name="T4" fmla="*/ 33 w 49"/>
                    <a:gd name="T5" fmla="*/ 9 h 9"/>
                    <a:gd name="T6" fmla="*/ 49 w 49"/>
                    <a:gd name="T7" fmla="*/ 0 h 9"/>
                    <a:gd name="T8" fmla="*/ 0 60000 65536"/>
                    <a:gd name="T9" fmla="*/ 0 60000 65536"/>
                    <a:gd name="T10" fmla="*/ 0 60000 65536"/>
                    <a:gd name="T11" fmla="*/ 0 60000 65536"/>
                    <a:gd name="T12" fmla="*/ 0 w 49"/>
                    <a:gd name="T13" fmla="*/ 0 h 9"/>
                    <a:gd name="T14" fmla="*/ 49 w 49"/>
                    <a:gd name="T15" fmla="*/ 9 h 9"/>
                  </a:gdLst>
                  <a:ahLst/>
                  <a:cxnLst>
                    <a:cxn ang="T8">
                      <a:pos x="T0" y="T1"/>
                    </a:cxn>
                    <a:cxn ang="T9">
                      <a:pos x="T2" y="T3"/>
                    </a:cxn>
                    <a:cxn ang="T10">
                      <a:pos x="T4" y="T5"/>
                    </a:cxn>
                    <a:cxn ang="T11">
                      <a:pos x="T6" y="T7"/>
                    </a:cxn>
                  </a:cxnLst>
                  <a:rect l="T12" t="T13" r="T14" b="T15"/>
                  <a:pathLst>
                    <a:path w="49" h="9">
                      <a:moveTo>
                        <a:pt x="0" y="9"/>
                      </a:moveTo>
                      <a:lnTo>
                        <a:pt x="25" y="9"/>
                      </a:lnTo>
                      <a:lnTo>
                        <a:pt x="33" y="9"/>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2" name="Freeform 16">
                  <a:extLst>
                    <a:ext uri="{FF2B5EF4-FFF2-40B4-BE49-F238E27FC236}">
                      <a16:creationId xmlns:a16="http://schemas.microsoft.com/office/drawing/2014/main" id="{CD52BC1D-D14B-FA4F-9885-363B2193E742}"/>
                    </a:ext>
                  </a:extLst>
                </p:cNvPr>
                <p:cNvSpPr>
                  <a:spLocks/>
                </p:cNvSpPr>
                <p:nvPr/>
              </p:nvSpPr>
              <p:spPr bwMode="auto">
                <a:xfrm>
                  <a:off x="2057" y="3235"/>
                  <a:ext cx="49" cy="55"/>
                </a:xfrm>
                <a:custGeom>
                  <a:avLst/>
                  <a:gdLst>
                    <a:gd name="T0" fmla="*/ 0 w 49"/>
                    <a:gd name="T1" fmla="*/ 55 h 55"/>
                    <a:gd name="T2" fmla="*/ 8 w 49"/>
                    <a:gd name="T3" fmla="*/ 45 h 55"/>
                    <a:gd name="T4" fmla="*/ 24 w 49"/>
                    <a:gd name="T5" fmla="*/ 27 h 55"/>
                    <a:gd name="T6" fmla="*/ 49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0" y="55"/>
                      </a:moveTo>
                      <a:lnTo>
                        <a:pt x="8" y="45"/>
                      </a:lnTo>
                      <a:lnTo>
                        <a:pt x="24" y="27"/>
                      </a:lnTo>
                      <a:lnTo>
                        <a:pt x="49"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3" name="Freeform 17">
                  <a:extLst>
                    <a:ext uri="{FF2B5EF4-FFF2-40B4-BE49-F238E27FC236}">
                      <a16:creationId xmlns:a16="http://schemas.microsoft.com/office/drawing/2014/main" id="{447013F7-10F4-D642-81B7-61518FDC0C12}"/>
                    </a:ext>
                  </a:extLst>
                </p:cNvPr>
                <p:cNvSpPr>
                  <a:spLocks/>
                </p:cNvSpPr>
                <p:nvPr/>
              </p:nvSpPr>
              <p:spPr bwMode="auto">
                <a:xfrm>
                  <a:off x="2106" y="3207"/>
                  <a:ext cx="65" cy="28"/>
                </a:xfrm>
                <a:custGeom>
                  <a:avLst/>
                  <a:gdLst>
                    <a:gd name="T0" fmla="*/ 0 w 65"/>
                    <a:gd name="T1" fmla="*/ 28 h 28"/>
                    <a:gd name="T2" fmla="*/ 32 w 65"/>
                    <a:gd name="T3" fmla="*/ 9 h 28"/>
                    <a:gd name="T4" fmla="*/ 65 w 65"/>
                    <a:gd name="T5" fmla="*/ 0 h 28"/>
                    <a:gd name="T6" fmla="*/ 0 60000 65536"/>
                    <a:gd name="T7" fmla="*/ 0 60000 65536"/>
                    <a:gd name="T8" fmla="*/ 0 60000 65536"/>
                    <a:gd name="T9" fmla="*/ 0 w 65"/>
                    <a:gd name="T10" fmla="*/ 0 h 28"/>
                    <a:gd name="T11" fmla="*/ 65 w 65"/>
                    <a:gd name="T12" fmla="*/ 28 h 28"/>
                  </a:gdLst>
                  <a:ahLst/>
                  <a:cxnLst>
                    <a:cxn ang="T6">
                      <a:pos x="T0" y="T1"/>
                    </a:cxn>
                    <a:cxn ang="T7">
                      <a:pos x="T2" y="T3"/>
                    </a:cxn>
                    <a:cxn ang="T8">
                      <a:pos x="T4" y="T5"/>
                    </a:cxn>
                  </a:cxnLst>
                  <a:rect l="T9" t="T10" r="T11" b="T12"/>
                  <a:pathLst>
                    <a:path w="65" h="28">
                      <a:moveTo>
                        <a:pt x="0" y="28"/>
                      </a:moveTo>
                      <a:lnTo>
                        <a:pt x="32" y="9"/>
                      </a:lnTo>
                      <a:lnTo>
                        <a:pt x="65"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4" name="Freeform 18">
                  <a:extLst>
                    <a:ext uri="{FF2B5EF4-FFF2-40B4-BE49-F238E27FC236}">
                      <a16:creationId xmlns:a16="http://schemas.microsoft.com/office/drawing/2014/main" id="{2587AE59-C75D-7A43-A5EB-34517EBA8D06}"/>
                    </a:ext>
                  </a:extLst>
                </p:cNvPr>
                <p:cNvSpPr>
                  <a:spLocks/>
                </p:cNvSpPr>
                <p:nvPr/>
              </p:nvSpPr>
              <p:spPr bwMode="auto">
                <a:xfrm>
                  <a:off x="2171" y="3207"/>
                  <a:ext cx="65" cy="1"/>
                </a:xfrm>
                <a:custGeom>
                  <a:avLst/>
                  <a:gdLst>
                    <a:gd name="T0" fmla="*/ 0 w 65"/>
                    <a:gd name="T1" fmla="*/ 0 h 1"/>
                    <a:gd name="T2" fmla="*/ 16 w 65"/>
                    <a:gd name="T3" fmla="*/ 0 h 1"/>
                    <a:gd name="T4" fmla="*/ 32 w 65"/>
                    <a:gd name="T5" fmla="*/ 0 h 1"/>
                    <a:gd name="T6" fmla="*/ 48 w 65"/>
                    <a:gd name="T7" fmla="*/ 0 h 1"/>
                    <a:gd name="T8" fmla="*/ 65 w 65"/>
                    <a:gd name="T9" fmla="*/ 0 h 1"/>
                    <a:gd name="T10" fmla="*/ 0 60000 65536"/>
                    <a:gd name="T11" fmla="*/ 0 60000 65536"/>
                    <a:gd name="T12" fmla="*/ 0 60000 65536"/>
                    <a:gd name="T13" fmla="*/ 0 60000 65536"/>
                    <a:gd name="T14" fmla="*/ 0 60000 65536"/>
                    <a:gd name="T15" fmla="*/ 0 w 65"/>
                    <a:gd name="T16" fmla="*/ 0 h 1"/>
                    <a:gd name="T17" fmla="*/ 65 w 65"/>
                    <a:gd name="T18" fmla="*/ 1 h 1"/>
                  </a:gdLst>
                  <a:ahLst/>
                  <a:cxnLst>
                    <a:cxn ang="T10">
                      <a:pos x="T0" y="T1"/>
                    </a:cxn>
                    <a:cxn ang="T11">
                      <a:pos x="T2" y="T3"/>
                    </a:cxn>
                    <a:cxn ang="T12">
                      <a:pos x="T4" y="T5"/>
                    </a:cxn>
                    <a:cxn ang="T13">
                      <a:pos x="T6" y="T7"/>
                    </a:cxn>
                    <a:cxn ang="T14">
                      <a:pos x="T8" y="T9"/>
                    </a:cxn>
                  </a:cxnLst>
                  <a:rect l="T15" t="T16" r="T17" b="T18"/>
                  <a:pathLst>
                    <a:path w="65" h="1">
                      <a:moveTo>
                        <a:pt x="0" y="0"/>
                      </a:moveTo>
                      <a:lnTo>
                        <a:pt x="16" y="0"/>
                      </a:lnTo>
                      <a:lnTo>
                        <a:pt x="32" y="0"/>
                      </a:lnTo>
                      <a:lnTo>
                        <a:pt x="48" y="0"/>
                      </a:lnTo>
                      <a:lnTo>
                        <a:pt x="65"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5" name="Freeform 19">
                  <a:extLst>
                    <a:ext uri="{FF2B5EF4-FFF2-40B4-BE49-F238E27FC236}">
                      <a16:creationId xmlns:a16="http://schemas.microsoft.com/office/drawing/2014/main" id="{B58522E3-2310-D542-A863-6F18F750E0D5}"/>
                    </a:ext>
                  </a:extLst>
                </p:cNvPr>
                <p:cNvSpPr>
                  <a:spLocks/>
                </p:cNvSpPr>
                <p:nvPr/>
              </p:nvSpPr>
              <p:spPr bwMode="auto">
                <a:xfrm>
                  <a:off x="2236" y="3143"/>
                  <a:ext cx="73" cy="64"/>
                </a:xfrm>
                <a:custGeom>
                  <a:avLst/>
                  <a:gdLst>
                    <a:gd name="T0" fmla="*/ 0 w 73"/>
                    <a:gd name="T1" fmla="*/ 64 h 64"/>
                    <a:gd name="T2" fmla="*/ 16 w 73"/>
                    <a:gd name="T3" fmla="*/ 55 h 64"/>
                    <a:gd name="T4" fmla="*/ 40 w 73"/>
                    <a:gd name="T5" fmla="*/ 28 h 64"/>
                    <a:gd name="T6" fmla="*/ 56 w 73"/>
                    <a:gd name="T7" fmla="*/ 9 h 64"/>
                    <a:gd name="T8" fmla="*/ 73 w 73"/>
                    <a:gd name="T9" fmla="*/ 0 h 64"/>
                    <a:gd name="T10" fmla="*/ 0 60000 65536"/>
                    <a:gd name="T11" fmla="*/ 0 60000 65536"/>
                    <a:gd name="T12" fmla="*/ 0 60000 65536"/>
                    <a:gd name="T13" fmla="*/ 0 60000 65536"/>
                    <a:gd name="T14" fmla="*/ 0 60000 65536"/>
                    <a:gd name="T15" fmla="*/ 0 w 73"/>
                    <a:gd name="T16" fmla="*/ 0 h 64"/>
                    <a:gd name="T17" fmla="*/ 73 w 73"/>
                    <a:gd name="T18" fmla="*/ 64 h 64"/>
                  </a:gdLst>
                  <a:ahLst/>
                  <a:cxnLst>
                    <a:cxn ang="T10">
                      <a:pos x="T0" y="T1"/>
                    </a:cxn>
                    <a:cxn ang="T11">
                      <a:pos x="T2" y="T3"/>
                    </a:cxn>
                    <a:cxn ang="T12">
                      <a:pos x="T4" y="T5"/>
                    </a:cxn>
                    <a:cxn ang="T13">
                      <a:pos x="T6" y="T7"/>
                    </a:cxn>
                    <a:cxn ang="T14">
                      <a:pos x="T8" y="T9"/>
                    </a:cxn>
                  </a:cxnLst>
                  <a:rect l="T15" t="T16" r="T17" b="T18"/>
                  <a:pathLst>
                    <a:path w="73" h="64">
                      <a:moveTo>
                        <a:pt x="0" y="64"/>
                      </a:moveTo>
                      <a:lnTo>
                        <a:pt x="16" y="55"/>
                      </a:lnTo>
                      <a:lnTo>
                        <a:pt x="40" y="28"/>
                      </a:lnTo>
                      <a:lnTo>
                        <a:pt x="56" y="9"/>
                      </a:lnTo>
                      <a:lnTo>
                        <a:pt x="73"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6" name="Freeform 20">
                  <a:extLst>
                    <a:ext uri="{FF2B5EF4-FFF2-40B4-BE49-F238E27FC236}">
                      <a16:creationId xmlns:a16="http://schemas.microsoft.com/office/drawing/2014/main" id="{FDE77656-922E-C24E-B9FE-FFAF0DB027E2}"/>
                    </a:ext>
                  </a:extLst>
                </p:cNvPr>
                <p:cNvSpPr>
                  <a:spLocks/>
                </p:cNvSpPr>
                <p:nvPr/>
              </p:nvSpPr>
              <p:spPr bwMode="auto">
                <a:xfrm>
                  <a:off x="2309" y="3143"/>
                  <a:ext cx="57" cy="19"/>
                </a:xfrm>
                <a:custGeom>
                  <a:avLst/>
                  <a:gdLst>
                    <a:gd name="T0" fmla="*/ 0 w 57"/>
                    <a:gd name="T1" fmla="*/ 0 h 19"/>
                    <a:gd name="T2" fmla="*/ 16 w 57"/>
                    <a:gd name="T3" fmla="*/ 0 h 19"/>
                    <a:gd name="T4" fmla="*/ 32 w 57"/>
                    <a:gd name="T5" fmla="*/ 0 h 19"/>
                    <a:gd name="T6" fmla="*/ 48 w 57"/>
                    <a:gd name="T7" fmla="*/ 9 h 19"/>
                    <a:gd name="T8" fmla="*/ 57 w 57"/>
                    <a:gd name="T9" fmla="*/ 19 h 19"/>
                    <a:gd name="T10" fmla="*/ 0 60000 65536"/>
                    <a:gd name="T11" fmla="*/ 0 60000 65536"/>
                    <a:gd name="T12" fmla="*/ 0 60000 65536"/>
                    <a:gd name="T13" fmla="*/ 0 60000 65536"/>
                    <a:gd name="T14" fmla="*/ 0 60000 65536"/>
                    <a:gd name="T15" fmla="*/ 0 w 57"/>
                    <a:gd name="T16" fmla="*/ 0 h 19"/>
                    <a:gd name="T17" fmla="*/ 57 w 57"/>
                    <a:gd name="T18" fmla="*/ 19 h 19"/>
                  </a:gdLst>
                  <a:ahLst/>
                  <a:cxnLst>
                    <a:cxn ang="T10">
                      <a:pos x="T0" y="T1"/>
                    </a:cxn>
                    <a:cxn ang="T11">
                      <a:pos x="T2" y="T3"/>
                    </a:cxn>
                    <a:cxn ang="T12">
                      <a:pos x="T4" y="T5"/>
                    </a:cxn>
                    <a:cxn ang="T13">
                      <a:pos x="T6" y="T7"/>
                    </a:cxn>
                    <a:cxn ang="T14">
                      <a:pos x="T8" y="T9"/>
                    </a:cxn>
                  </a:cxnLst>
                  <a:rect l="T15" t="T16" r="T17" b="T18"/>
                  <a:pathLst>
                    <a:path w="57" h="19">
                      <a:moveTo>
                        <a:pt x="0" y="0"/>
                      </a:moveTo>
                      <a:lnTo>
                        <a:pt x="16" y="0"/>
                      </a:lnTo>
                      <a:lnTo>
                        <a:pt x="32" y="0"/>
                      </a:lnTo>
                      <a:lnTo>
                        <a:pt x="48" y="9"/>
                      </a:lnTo>
                      <a:lnTo>
                        <a:pt x="57" y="19"/>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7" name="Freeform 21">
                  <a:extLst>
                    <a:ext uri="{FF2B5EF4-FFF2-40B4-BE49-F238E27FC236}">
                      <a16:creationId xmlns:a16="http://schemas.microsoft.com/office/drawing/2014/main" id="{E397A691-8DCA-5846-84A2-E68E29BA6E5C}"/>
                    </a:ext>
                  </a:extLst>
                </p:cNvPr>
                <p:cNvSpPr>
                  <a:spLocks/>
                </p:cNvSpPr>
                <p:nvPr/>
              </p:nvSpPr>
              <p:spPr bwMode="auto">
                <a:xfrm>
                  <a:off x="2341" y="3162"/>
                  <a:ext cx="25" cy="18"/>
                </a:xfrm>
                <a:custGeom>
                  <a:avLst/>
                  <a:gdLst>
                    <a:gd name="T0" fmla="*/ 25 w 25"/>
                    <a:gd name="T1" fmla="*/ 0 h 18"/>
                    <a:gd name="T2" fmla="*/ 25 w 25"/>
                    <a:gd name="T3" fmla="*/ 9 h 18"/>
                    <a:gd name="T4" fmla="*/ 16 w 25"/>
                    <a:gd name="T5" fmla="*/ 9 h 18"/>
                    <a:gd name="T6" fmla="*/ 8 w 25"/>
                    <a:gd name="T7" fmla="*/ 18 h 18"/>
                    <a:gd name="T8" fmla="*/ 0 w 25"/>
                    <a:gd name="T9" fmla="*/ 18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25" y="0"/>
                      </a:moveTo>
                      <a:lnTo>
                        <a:pt x="25" y="9"/>
                      </a:lnTo>
                      <a:lnTo>
                        <a:pt x="16" y="9"/>
                      </a:lnTo>
                      <a:lnTo>
                        <a:pt x="8" y="18"/>
                      </a:lnTo>
                      <a:lnTo>
                        <a:pt x="0" y="18"/>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8" name="Freeform 22">
                  <a:extLst>
                    <a:ext uri="{FF2B5EF4-FFF2-40B4-BE49-F238E27FC236}">
                      <a16:creationId xmlns:a16="http://schemas.microsoft.com/office/drawing/2014/main" id="{D030BA65-89D3-2441-9957-425AEE9E74EB}"/>
                    </a:ext>
                  </a:extLst>
                </p:cNvPr>
                <p:cNvSpPr>
                  <a:spLocks/>
                </p:cNvSpPr>
                <p:nvPr/>
              </p:nvSpPr>
              <p:spPr bwMode="auto">
                <a:xfrm>
                  <a:off x="2341" y="3152"/>
                  <a:ext cx="33" cy="28"/>
                </a:xfrm>
                <a:custGeom>
                  <a:avLst/>
                  <a:gdLst>
                    <a:gd name="T0" fmla="*/ 0 w 33"/>
                    <a:gd name="T1" fmla="*/ 28 h 28"/>
                    <a:gd name="T2" fmla="*/ 0 w 33"/>
                    <a:gd name="T3" fmla="*/ 28 h 28"/>
                    <a:gd name="T4" fmla="*/ 8 w 33"/>
                    <a:gd name="T5" fmla="*/ 19 h 28"/>
                    <a:gd name="T6" fmla="*/ 33 w 33"/>
                    <a:gd name="T7" fmla="*/ 0 h 28"/>
                    <a:gd name="T8" fmla="*/ 0 60000 65536"/>
                    <a:gd name="T9" fmla="*/ 0 60000 65536"/>
                    <a:gd name="T10" fmla="*/ 0 60000 65536"/>
                    <a:gd name="T11" fmla="*/ 0 60000 65536"/>
                    <a:gd name="T12" fmla="*/ 0 w 33"/>
                    <a:gd name="T13" fmla="*/ 0 h 28"/>
                    <a:gd name="T14" fmla="*/ 33 w 33"/>
                    <a:gd name="T15" fmla="*/ 28 h 28"/>
                  </a:gdLst>
                  <a:ahLst/>
                  <a:cxnLst>
                    <a:cxn ang="T8">
                      <a:pos x="T0" y="T1"/>
                    </a:cxn>
                    <a:cxn ang="T9">
                      <a:pos x="T2" y="T3"/>
                    </a:cxn>
                    <a:cxn ang="T10">
                      <a:pos x="T4" y="T5"/>
                    </a:cxn>
                    <a:cxn ang="T11">
                      <a:pos x="T6" y="T7"/>
                    </a:cxn>
                  </a:cxnLst>
                  <a:rect l="T12" t="T13" r="T14" b="T15"/>
                  <a:pathLst>
                    <a:path w="33" h="28">
                      <a:moveTo>
                        <a:pt x="0" y="28"/>
                      </a:moveTo>
                      <a:lnTo>
                        <a:pt x="0" y="28"/>
                      </a:lnTo>
                      <a:lnTo>
                        <a:pt x="8" y="19"/>
                      </a:lnTo>
                      <a:lnTo>
                        <a:pt x="33"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69" name="Freeform 23">
                  <a:extLst>
                    <a:ext uri="{FF2B5EF4-FFF2-40B4-BE49-F238E27FC236}">
                      <a16:creationId xmlns:a16="http://schemas.microsoft.com/office/drawing/2014/main" id="{9BC8EE26-5C1C-974A-BB72-BFD83D2DB5D8}"/>
                    </a:ext>
                  </a:extLst>
                </p:cNvPr>
                <p:cNvSpPr>
                  <a:spLocks/>
                </p:cNvSpPr>
                <p:nvPr/>
              </p:nvSpPr>
              <p:spPr bwMode="auto">
                <a:xfrm>
                  <a:off x="2374" y="3125"/>
                  <a:ext cx="48" cy="27"/>
                </a:xfrm>
                <a:custGeom>
                  <a:avLst/>
                  <a:gdLst>
                    <a:gd name="T0" fmla="*/ 0 w 48"/>
                    <a:gd name="T1" fmla="*/ 27 h 27"/>
                    <a:gd name="T2" fmla="*/ 24 w 48"/>
                    <a:gd name="T3" fmla="*/ 9 h 27"/>
                    <a:gd name="T4" fmla="*/ 48 w 48"/>
                    <a:gd name="T5" fmla="*/ 0 h 27"/>
                    <a:gd name="T6" fmla="*/ 0 60000 65536"/>
                    <a:gd name="T7" fmla="*/ 0 60000 65536"/>
                    <a:gd name="T8" fmla="*/ 0 60000 65536"/>
                    <a:gd name="T9" fmla="*/ 0 w 48"/>
                    <a:gd name="T10" fmla="*/ 0 h 27"/>
                    <a:gd name="T11" fmla="*/ 48 w 48"/>
                    <a:gd name="T12" fmla="*/ 27 h 27"/>
                  </a:gdLst>
                  <a:ahLst/>
                  <a:cxnLst>
                    <a:cxn ang="T6">
                      <a:pos x="T0" y="T1"/>
                    </a:cxn>
                    <a:cxn ang="T7">
                      <a:pos x="T2" y="T3"/>
                    </a:cxn>
                    <a:cxn ang="T8">
                      <a:pos x="T4" y="T5"/>
                    </a:cxn>
                  </a:cxnLst>
                  <a:rect l="T9" t="T10" r="T11" b="T12"/>
                  <a:pathLst>
                    <a:path w="48" h="27">
                      <a:moveTo>
                        <a:pt x="0" y="27"/>
                      </a:moveTo>
                      <a:lnTo>
                        <a:pt x="24" y="9"/>
                      </a:lnTo>
                      <a:lnTo>
                        <a:pt x="48"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0" name="Freeform 24">
                  <a:extLst>
                    <a:ext uri="{FF2B5EF4-FFF2-40B4-BE49-F238E27FC236}">
                      <a16:creationId xmlns:a16="http://schemas.microsoft.com/office/drawing/2014/main" id="{37B1B717-E7CD-0949-9B4A-B34DC130804B}"/>
                    </a:ext>
                  </a:extLst>
                </p:cNvPr>
                <p:cNvSpPr>
                  <a:spLocks/>
                </p:cNvSpPr>
                <p:nvPr/>
              </p:nvSpPr>
              <p:spPr bwMode="auto">
                <a:xfrm>
                  <a:off x="1935" y="3390"/>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1" name="Freeform 25">
                  <a:extLst>
                    <a:ext uri="{FF2B5EF4-FFF2-40B4-BE49-F238E27FC236}">
                      <a16:creationId xmlns:a16="http://schemas.microsoft.com/office/drawing/2014/main" id="{2951B116-7985-5547-A365-A802AB2E4BE8}"/>
                    </a:ext>
                  </a:extLst>
                </p:cNvPr>
                <p:cNvSpPr>
                  <a:spLocks/>
                </p:cNvSpPr>
                <p:nvPr/>
              </p:nvSpPr>
              <p:spPr bwMode="auto">
                <a:xfrm>
                  <a:off x="1951" y="3381"/>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2" name="Line 26">
                  <a:extLst>
                    <a:ext uri="{FF2B5EF4-FFF2-40B4-BE49-F238E27FC236}">
                      <a16:creationId xmlns:a16="http://schemas.microsoft.com/office/drawing/2014/main" id="{1CD36161-75DF-574A-9505-841DF32048ED}"/>
                    </a:ext>
                  </a:extLst>
                </p:cNvPr>
                <p:cNvSpPr>
                  <a:spLocks noChangeShapeType="1"/>
                </p:cNvSpPr>
                <p:nvPr/>
              </p:nvSpPr>
              <p:spPr bwMode="auto">
                <a:xfrm>
                  <a:off x="1951" y="3381"/>
                  <a:ext cx="8"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3" name="Line 27">
                  <a:extLst>
                    <a:ext uri="{FF2B5EF4-FFF2-40B4-BE49-F238E27FC236}">
                      <a16:creationId xmlns:a16="http://schemas.microsoft.com/office/drawing/2014/main" id="{4D8BED6B-6F3C-0645-BFCD-652F03CFB224}"/>
                    </a:ext>
                  </a:extLst>
                </p:cNvPr>
                <p:cNvSpPr>
                  <a:spLocks noChangeShapeType="1"/>
                </p:cNvSpPr>
                <p:nvPr/>
              </p:nvSpPr>
              <p:spPr bwMode="auto">
                <a:xfrm>
                  <a:off x="1959" y="3381"/>
                  <a:ext cx="17"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4" name="Line 28">
                  <a:extLst>
                    <a:ext uri="{FF2B5EF4-FFF2-40B4-BE49-F238E27FC236}">
                      <a16:creationId xmlns:a16="http://schemas.microsoft.com/office/drawing/2014/main" id="{E6357A52-21DD-6848-B94C-A7E3D560D668}"/>
                    </a:ext>
                  </a:extLst>
                </p:cNvPr>
                <p:cNvSpPr>
                  <a:spLocks noChangeShapeType="1"/>
                </p:cNvSpPr>
                <p:nvPr/>
              </p:nvSpPr>
              <p:spPr bwMode="auto">
                <a:xfrm flipV="1">
                  <a:off x="1911" y="3527"/>
                  <a:ext cx="40" cy="1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5" name="Line 29">
                  <a:extLst>
                    <a:ext uri="{FF2B5EF4-FFF2-40B4-BE49-F238E27FC236}">
                      <a16:creationId xmlns:a16="http://schemas.microsoft.com/office/drawing/2014/main" id="{8B336A15-027F-BA45-A2D3-96A38F8777AD}"/>
                    </a:ext>
                  </a:extLst>
                </p:cNvPr>
                <p:cNvSpPr>
                  <a:spLocks noChangeShapeType="1"/>
                </p:cNvSpPr>
                <p:nvPr/>
              </p:nvSpPr>
              <p:spPr bwMode="auto">
                <a:xfrm flipV="1">
                  <a:off x="1951" y="3509"/>
                  <a:ext cx="41" cy="1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6" name="Line 30">
                  <a:extLst>
                    <a:ext uri="{FF2B5EF4-FFF2-40B4-BE49-F238E27FC236}">
                      <a16:creationId xmlns:a16="http://schemas.microsoft.com/office/drawing/2014/main" id="{ABBFA456-2533-984A-B2A3-6413B8F953F9}"/>
                    </a:ext>
                  </a:extLst>
                </p:cNvPr>
                <p:cNvSpPr>
                  <a:spLocks noChangeShapeType="1"/>
                </p:cNvSpPr>
                <p:nvPr/>
              </p:nvSpPr>
              <p:spPr bwMode="auto">
                <a:xfrm flipV="1">
                  <a:off x="1992" y="3491"/>
                  <a:ext cx="49" cy="1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7" name="Line 31">
                  <a:extLst>
                    <a:ext uri="{FF2B5EF4-FFF2-40B4-BE49-F238E27FC236}">
                      <a16:creationId xmlns:a16="http://schemas.microsoft.com/office/drawing/2014/main" id="{2AEC8154-029C-8740-97C4-B08C5FB512CC}"/>
                    </a:ext>
                  </a:extLst>
                </p:cNvPr>
                <p:cNvSpPr>
                  <a:spLocks noChangeShapeType="1"/>
                </p:cNvSpPr>
                <p:nvPr/>
              </p:nvSpPr>
              <p:spPr bwMode="auto">
                <a:xfrm flipV="1">
                  <a:off x="2041" y="3463"/>
                  <a:ext cx="56" cy="2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78" name="Freeform 32">
                  <a:extLst>
                    <a:ext uri="{FF2B5EF4-FFF2-40B4-BE49-F238E27FC236}">
                      <a16:creationId xmlns:a16="http://schemas.microsoft.com/office/drawing/2014/main" id="{76B3EA81-0865-3D42-8F96-6F200C5F6B1E}"/>
                    </a:ext>
                  </a:extLst>
                </p:cNvPr>
                <p:cNvSpPr>
                  <a:spLocks/>
                </p:cNvSpPr>
                <p:nvPr/>
              </p:nvSpPr>
              <p:spPr bwMode="auto">
                <a:xfrm>
                  <a:off x="2097" y="3436"/>
                  <a:ext cx="65" cy="27"/>
                </a:xfrm>
                <a:custGeom>
                  <a:avLst/>
                  <a:gdLst>
                    <a:gd name="T0" fmla="*/ 0 w 65"/>
                    <a:gd name="T1" fmla="*/ 27 h 27"/>
                    <a:gd name="T2" fmla="*/ 33 w 65"/>
                    <a:gd name="T3" fmla="*/ 9 h 27"/>
                    <a:gd name="T4" fmla="*/ 65 w 65"/>
                    <a:gd name="T5" fmla="*/ 0 h 27"/>
                    <a:gd name="T6" fmla="*/ 0 60000 65536"/>
                    <a:gd name="T7" fmla="*/ 0 60000 65536"/>
                    <a:gd name="T8" fmla="*/ 0 60000 65536"/>
                    <a:gd name="T9" fmla="*/ 0 w 65"/>
                    <a:gd name="T10" fmla="*/ 0 h 27"/>
                    <a:gd name="T11" fmla="*/ 65 w 65"/>
                    <a:gd name="T12" fmla="*/ 27 h 27"/>
                  </a:gdLst>
                  <a:ahLst/>
                  <a:cxnLst>
                    <a:cxn ang="T6">
                      <a:pos x="T0" y="T1"/>
                    </a:cxn>
                    <a:cxn ang="T7">
                      <a:pos x="T2" y="T3"/>
                    </a:cxn>
                    <a:cxn ang="T8">
                      <a:pos x="T4" y="T5"/>
                    </a:cxn>
                  </a:cxnLst>
                  <a:rect l="T9" t="T10" r="T11" b="T12"/>
                  <a:pathLst>
                    <a:path w="65" h="27">
                      <a:moveTo>
                        <a:pt x="0" y="27"/>
                      </a:moveTo>
                      <a:lnTo>
                        <a:pt x="33" y="9"/>
                      </a:lnTo>
                      <a:lnTo>
                        <a:pt x="6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79" name="Freeform 33">
                  <a:extLst>
                    <a:ext uri="{FF2B5EF4-FFF2-40B4-BE49-F238E27FC236}">
                      <a16:creationId xmlns:a16="http://schemas.microsoft.com/office/drawing/2014/main" id="{0B01334C-F8A8-8247-B472-4754269EB72B}"/>
                    </a:ext>
                  </a:extLst>
                </p:cNvPr>
                <p:cNvSpPr>
                  <a:spLocks/>
                </p:cNvSpPr>
                <p:nvPr/>
              </p:nvSpPr>
              <p:spPr bwMode="auto">
                <a:xfrm>
                  <a:off x="2162" y="3408"/>
                  <a:ext cx="41" cy="28"/>
                </a:xfrm>
                <a:custGeom>
                  <a:avLst/>
                  <a:gdLst>
                    <a:gd name="T0" fmla="*/ 0 w 41"/>
                    <a:gd name="T1" fmla="*/ 28 h 28"/>
                    <a:gd name="T2" fmla="*/ 25 w 41"/>
                    <a:gd name="T3" fmla="*/ 10 h 28"/>
                    <a:gd name="T4" fmla="*/ 41 w 41"/>
                    <a:gd name="T5" fmla="*/ 0 h 28"/>
                    <a:gd name="T6" fmla="*/ 0 60000 65536"/>
                    <a:gd name="T7" fmla="*/ 0 60000 65536"/>
                    <a:gd name="T8" fmla="*/ 0 60000 65536"/>
                    <a:gd name="T9" fmla="*/ 0 w 41"/>
                    <a:gd name="T10" fmla="*/ 0 h 28"/>
                    <a:gd name="T11" fmla="*/ 41 w 41"/>
                    <a:gd name="T12" fmla="*/ 28 h 28"/>
                  </a:gdLst>
                  <a:ahLst/>
                  <a:cxnLst>
                    <a:cxn ang="T6">
                      <a:pos x="T0" y="T1"/>
                    </a:cxn>
                    <a:cxn ang="T7">
                      <a:pos x="T2" y="T3"/>
                    </a:cxn>
                    <a:cxn ang="T8">
                      <a:pos x="T4" y="T5"/>
                    </a:cxn>
                  </a:cxnLst>
                  <a:rect l="T9" t="T10" r="T11" b="T12"/>
                  <a:pathLst>
                    <a:path w="41" h="28">
                      <a:moveTo>
                        <a:pt x="0" y="28"/>
                      </a:moveTo>
                      <a:lnTo>
                        <a:pt x="25" y="10"/>
                      </a:lnTo>
                      <a:lnTo>
                        <a:pt x="41"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0" name="Freeform 34">
                  <a:extLst>
                    <a:ext uri="{FF2B5EF4-FFF2-40B4-BE49-F238E27FC236}">
                      <a16:creationId xmlns:a16="http://schemas.microsoft.com/office/drawing/2014/main" id="{B39AE0B0-4A87-A041-8F5E-7B21978A604D}"/>
                    </a:ext>
                  </a:extLst>
                </p:cNvPr>
                <p:cNvSpPr>
                  <a:spLocks/>
                </p:cNvSpPr>
                <p:nvPr/>
              </p:nvSpPr>
              <p:spPr bwMode="auto">
                <a:xfrm>
                  <a:off x="2203" y="3399"/>
                  <a:ext cx="8" cy="9"/>
                </a:xfrm>
                <a:custGeom>
                  <a:avLst/>
                  <a:gdLst>
                    <a:gd name="T0" fmla="*/ 0 w 8"/>
                    <a:gd name="T1" fmla="*/ 9 h 9"/>
                    <a:gd name="T2" fmla="*/ 8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1" name="Freeform 35">
                  <a:extLst>
                    <a:ext uri="{FF2B5EF4-FFF2-40B4-BE49-F238E27FC236}">
                      <a16:creationId xmlns:a16="http://schemas.microsoft.com/office/drawing/2014/main" id="{491B6B71-042D-E041-9B63-8361509B43C9}"/>
                    </a:ext>
                  </a:extLst>
                </p:cNvPr>
                <p:cNvSpPr>
                  <a:spLocks/>
                </p:cNvSpPr>
                <p:nvPr/>
              </p:nvSpPr>
              <p:spPr bwMode="auto">
                <a:xfrm>
                  <a:off x="2146" y="3399"/>
                  <a:ext cx="65" cy="19"/>
                </a:xfrm>
                <a:custGeom>
                  <a:avLst/>
                  <a:gdLst>
                    <a:gd name="T0" fmla="*/ 65 w 65"/>
                    <a:gd name="T1" fmla="*/ 0 h 19"/>
                    <a:gd name="T2" fmla="*/ 49 w 65"/>
                    <a:gd name="T3" fmla="*/ 0 h 19"/>
                    <a:gd name="T4" fmla="*/ 33 w 65"/>
                    <a:gd name="T5" fmla="*/ 9 h 19"/>
                    <a:gd name="T6" fmla="*/ 8 w 65"/>
                    <a:gd name="T7" fmla="*/ 19 h 19"/>
                    <a:gd name="T8" fmla="*/ 0 w 65"/>
                    <a:gd name="T9" fmla="*/ 19 h 19"/>
                    <a:gd name="T10" fmla="*/ 0 60000 65536"/>
                    <a:gd name="T11" fmla="*/ 0 60000 65536"/>
                    <a:gd name="T12" fmla="*/ 0 60000 65536"/>
                    <a:gd name="T13" fmla="*/ 0 60000 65536"/>
                    <a:gd name="T14" fmla="*/ 0 60000 65536"/>
                    <a:gd name="T15" fmla="*/ 0 w 65"/>
                    <a:gd name="T16" fmla="*/ 0 h 19"/>
                    <a:gd name="T17" fmla="*/ 65 w 65"/>
                    <a:gd name="T18" fmla="*/ 19 h 19"/>
                  </a:gdLst>
                  <a:ahLst/>
                  <a:cxnLst>
                    <a:cxn ang="T10">
                      <a:pos x="T0" y="T1"/>
                    </a:cxn>
                    <a:cxn ang="T11">
                      <a:pos x="T2" y="T3"/>
                    </a:cxn>
                    <a:cxn ang="T12">
                      <a:pos x="T4" y="T5"/>
                    </a:cxn>
                    <a:cxn ang="T13">
                      <a:pos x="T6" y="T7"/>
                    </a:cxn>
                    <a:cxn ang="T14">
                      <a:pos x="T8" y="T9"/>
                    </a:cxn>
                  </a:cxnLst>
                  <a:rect l="T15" t="T16" r="T17" b="T18"/>
                  <a:pathLst>
                    <a:path w="65" h="19">
                      <a:moveTo>
                        <a:pt x="65" y="0"/>
                      </a:moveTo>
                      <a:lnTo>
                        <a:pt x="49" y="0"/>
                      </a:lnTo>
                      <a:lnTo>
                        <a:pt x="33" y="9"/>
                      </a:lnTo>
                      <a:lnTo>
                        <a:pt x="8" y="19"/>
                      </a:lnTo>
                      <a:lnTo>
                        <a:pt x="0" y="19"/>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2" name="Freeform 36">
                  <a:extLst>
                    <a:ext uri="{FF2B5EF4-FFF2-40B4-BE49-F238E27FC236}">
                      <a16:creationId xmlns:a16="http://schemas.microsoft.com/office/drawing/2014/main" id="{840ED447-7111-A443-B2C3-619CF26BA4B8}"/>
                    </a:ext>
                  </a:extLst>
                </p:cNvPr>
                <p:cNvSpPr>
                  <a:spLocks/>
                </p:cNvSpPr>
                <p:nvPr/>
              </p:nvSpPr>
              <p:spPr bwMode="auto">
                <a:xfrm>
                  <a:off x="2146" y="3418"/>
                  <a:ext cx="25" cy="1"/>
                </a:xfrm>
                <a:custGeom>
                  <a:avLst/>
                  <a:gdLst>
                    <a:gd name="T0" fmla="*/ 0 w 25"/>
                    <a:gd name="T1" fmla="*/ 0 h 1"/>
                    <a:gd name="T2" fmla="*/ 0 w 25"/>
                    <a:gd name="T3" fmla="*/ 0 h 1"/>
                    <a:gd name="T4" fmla="*/ 8 w 25"/>
                    <a:gd name="T5" fmla="*/ 0 h 1"/>
                    <a:gd name="T6" fmla="*/ 25 w 25"/>
                    <a:gd name="T7" fmla="*/ 0 h 1"/>
                    <a:gd name="T8" fmla="*/ 0 60000 65536"/>
                    <a:gd name="T9" fmla="*/ 0 60000 65536"/>
                    <a:gd name="T10" fmla="*/ 0 60000 65536"/>
                    <a:gd name="T11" fmla="*/ 0 60000 65536"/>
                    <a:gd name="T12" fmla="*/ 0 w 25"/>
                    <a:gd name="T13" fmla="*/ 0 h 1"/>
                    <a:gd name="T14" fmla="*/ 25 w 25"/>
                    <a:gd name="T15" fmla="*/ 1 h 1"/>
                  </a:gdLst>
                  <a:ahLst/>
                  <a:cxnLst>
                    <a:cxn ang="T8">
                      <a:pos x="T0" y="T1"/>
                    </a:cxn>
                    <a:cxn ang="T9">
                      <a:pos x="T2" y="T3"/>
                    </a:cxn>
                    <a:cxn ang="T10">
                      <a:pos x="T4" y="T5"/>
                    </a:cxn>
                    <a:cxn ang="T11">
                      <a:pos x="T6" y="T7"/>
                    </a:cxn>
                  </a:cxnLst>
                  <a:rect l="T12" t="T13" r="T14" b="T15"/>
                  <a:pathLst>
                    <a:path w="25" h="1">
                      <a:moveTo>
                        <a:pt x="0" y="0"/>
                      </a:moveTo>
                      <a:lnTo>
                        <a:pt x="0" y="0"/>
                      </a:lnTo>
                      <a:lnTo>
                        <a:pt x="8" y="0"/>
                      </a:lnTo>
                      <a:lnTo>
                        <a:pt x="2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3" name="Freeform 37">
                  <a:extLst>
                    <a:ext uri="{FF2B5EF4-FFF2-40B4-BE49-F238E27FC236}">
                      <a16:creationId xmlns:a16="http://schemas.microsoft.com/office/drawing/2014/main" id="{26218562-C2FD-5144-9588-3B12131163BB}"/>
                    </a:ext>
                  </a:extLst>
                </p:cNvPr>
                <p:cNvSpPr>
                  <a:spLocks/>
                </p:cNvSpPr>
                <p:nvPr/>
              </p:nvSpPr>
              <p:spPr bwMode="auto">
                <a:xfrm>
                  <a:off x="2171" y="3408"/>
                  <a:ext cx="40" cy="10"/>
                </a:xfrm>
                <a:custGeom>
                  <a:avLst/>
                  <a:gdLst>
                    <a:gd name="T0" fmla="*/ 0 w 40"/>
                    <a:gd name="T1" fmla="*/ 10 h 10"/>
                    <a:gd name="T2" fmla="*/ 16 w 40"/>
                    <a:gd name="T3" fmla="*/ 10 h 10"/>
                    <a:gd name="T4" fmla="*/ 40 w 40"/>
                    <a:gd name="T5" fmla="*/ 0 h 10"/>
                    <a:gd name="T6" fmla="*/ 0 60000 65536"/>
                    <a:gd name="T7" fmla="*/ 0 60000 65536"/>
                    <a:gd name="T8" fmla="*/ 0 60000 65536"/>
                    <a:gd name="T9" fmla="*/ 0 w 40"/>
                    <a:gd name="T10" fmla="*/ 0 h 10"/>
                    <a:gd name="T11" fmla="*/ 40 w 40"/>
                    <a:gd name="T12" fmla="*/ 10 h 10"/>
                  </a:gdLst>
                  <a:ahLst/>
                  <a:cxnLst>
                    <a:cxn ang="T6">
                      <a:pos x="T0" y="T1"/>
                    </a:cxn>
                    <a:cxn ang="T7">
                      <a:pos x="T2" y="T3"/>
                    </a:cxn>
                    <a:cxn ang="T8">
                      <a:pos x="T4" y="T5"/>
                    </a:cxn>
                  </a:cxnLst>
                  <a:rect l="T9" t="T10" r="T11" b="T12"/>
                  <a:pathLst>
                    <a:path w="40" h="10">
                      <a:moveTo>
                        <a:pt x="0" y="10"/>
                      </a:moveTo>
                      <a:lnTo>
                        <a:pt x="16" y="10"/>
                      </a:lnTo>
                      <a:lnTo>
                        <a:pt x="40"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84" name="Oval 38">
                  <a:extLst>
                    <a:ext uri="{FF2B5EF4-FFF2-40B4-BE49-F238E27FC236}">
                      <a16:creationId xmlns:a16="http://schemas.microsoft.com/office/drawing/2014/main" id="{F72C64A8-445B-344E-B781-AA3CDFB95E5F}"/>
                    </a:ext>
                  </a:extLst>
                </p:cNvPr>
                <p:cNvSpPr>
                  <a:spLocks noChangeArrowheads="1"/>
                </p:cNvSpPr>
                <p:nvPr/>
              </p:nvSpPr>
              <p:spPr bwMode="auto">
                <a:xfrm>
                  <a:off x="2041" y="3207"/>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5" name="Oval 39">
                  <a:extLst>
                    <a:ext uri="{FF2B5EF4-FFF2-40B4-BE49-F238E27FC236}">
                      <a16:creationId xmlns:a16="http://schemas.microsoft.com/office/drawing/2014/main" id="{F86A0E96-0827-3D47-BB9D-B54747F744D8}"/>
                    </a:ext>
                  </a:extLst>
                </p:cNvPr>
                <p:cNvSpPr>
                  <a:spLocks noChangeArrowheads="1"/>
                </p:cNvSpPr>
                <p:nvPr/>
              </p:nvSpPr>
              <p:spPr bwMode="auto">
                <a:xfrm>
                  <a:off x="2097" y="3162"/>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6" name="Oval 40">
                  <a:extLst>
                    <a:ext uri="{FF2B5EF4-FFF2-40B4-BE49-F238E27FC236}">
                      <a16:creationId xmlns:a16="http://schemas.microsoft.com/office/drawing/2014/main" id="{C77C19A5-5C2C-7E47-90FB-F473EBF3AD1B}"/>
                    </a:ext>
                  </a:extLst>
                </p:cNvPr>
                <p:cNvSpPr>
                  <a:spLocks noChangeArrowheads="1"/>
                </p:cNvSpPr>
                <p:nvPr/>
              </p:nvSpPr>
              <p:spPr bwMode="auto">
                <a:xfrm>
                  <a:off x="2162" y="3088"/>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7" name="Oval 41">
                  <a:extLst>
                    <a:ext uri="{FF2B5EF4-FFF2-40B4-BE49-F238E27FC236}">
                      <a16:creationId xmlns:a16="http://schemas.microsoft.com/office/drawing/2014/main" id="{C311795D-44EF-2A4B-B834-C30631593720}"/>
                    </a:ext>
                  </a:extLst>
                </p:cNvPr>
                <p:cNvSpPr>
                  <a:spLocks noChangeArrowheads="1"/>
                </p:cNvSpPr>
                <p:nvPr/>
              </p:nvSpPr>
              <p:spPr bwMode="auto">
                <a:xfrm>
                  <a:off x="2244" y="3034"/>
                  <a:ext cx="40"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8" name="Oval 42">
                  <a:extLst>
                    <a:ext uri="{FF2B5EF4-FFF2-40B4-BE49-F238E27FC236}">
                      <a16:creationId xmlns:a16="http://schemas.microsoft.com/office/drawing/2014/main" id="{BD890461-1A69-CC40-864B-BCD0AF7C4548}"/>
                    </a:ext>
                  </a:extLst>
                </p:cNvPr>
                <p:cNvSpPr>
                  <a:spLocks noChangeArrowheads="1"/>
                </p:cNvSpPr>
                <p:nvPr/>
              </p:nvSpPr>
              <p:spPr bwMode="auto">
                <a:xfrm>
                  <a:off x="2341" y="294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89" name="Oval 43">
                  <a:extLst>
                    <a:ext uri="{FF2B5EF4-FFF2-40B4-BE49-F238E27FC236}">
                      <a16:creationId xmlns:a16="http://schemas.microsoft.com/office/drawing/2014/main" id="{47B3B329-8E54-C446-A22B-8CF09AD794ED}"/>
                    </a:ext>
                  </a:extLst>
                </p:cNvPr>
                <p:cNvSpPr>
                  <a:spLocks noChangeArrowheads="1"/>
                </p:cNvSpPr>
                <p:nvPr/>
              </p:nvSpPr>
              <p:spPr bwMode="auto">
                <a:xfrm>
                  <a:off x="2422" y="2851"/>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0" name="Oval 44">
                  <a:extLst>
                    <a:ext uri="{FF2B5EF4-FFF2-40B4-BE49-F238E27FC236}">
                      <a16:creationId xmlns:a16="http://schemas.microsoft.com/office/drawing/2014/main" id="{66365D1E-6A2A-2644-930A-6B72B54C69D3}"/>
                    </a:ext>
                  </a:extLst>
                </p:cNvPr>
                <p:cNvSpPr>
                  <a:spLocks noChangeArrowheads="1"/>
                </p:cNvSpPr>
                <p:nvPr/>
              </p:nvSpPr>
              <p:spPr bwMode="auto">
                <a:xfrm>
                  <a:off x="2455" y="2814"/>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1" name="Oval 45">
                  <a:extLst>
                    <a:ext uri="{FF2B5EF4-FFF2-40B4-BE49-F238E27FC236}">
                      <a16:creationId xmlns:a16="http://schemas.microsoft.com/office/drawing/2014/main" id="{FA293734-B60A-AC44-BFBC-3069043D035E}"/>
                    </a:ext>
                  </a:extLst>
                </p:cNvPr>
                <p:cNvSpPr>
                  <a:spLocks noChangeArrowheads="1"/>
                </p:cNvSpPr>
                <p:nvPr/>
              </p:nvSpPr>
              <p:spPr bwMode="auto">
                <a:xfrm>
                  <a:off x="2528" y="2787"/>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2" name="Oval 46">
                  <a:extLst>
                    <a:ext uri="{FF2B5EF4-FFF2-40B4-BE49-F238E27FC236}">
                      <a16:creationId xmlns:a16="http://schemas.microsoft.com/office/drawing/2014/main" id="{6EC6AE7B-D001-F14B-B5CB-017119D9D3AC}"/>
                    </a:ext>
                  </a:extLst>
                </p:cNvPr>
                <p:cNvSpPr>
                  <a:spLocks noChangeArrowheads="1"/>
                </p:cNvSpPr>
                <p:nvPr/>
              </p:nvSpPr>
              <p:spPr bwMode="auto">
                <a:xfrm>
                  <a:off x="2601" y="269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3" name="Oval 47">
                  <a:extLst>
                    <a:ext uri="{FF2B5EF4-FFF2-40B4-BE49-F238E27FC236}">
                      <a16:creationId xmlns:a16="http://schemas.microsoft.com/office/drawing/2014/main" id="{1F98738D-D4ED-A44B-A432-8CF6FA651C3B}"/>
                    </a:ext>
                  </a:extLst>
                </p:cNvPr>
                <p:cNvSpPr>
                  <a:spLocks noChangeArrowheads="1"/>
                </p:cNvSpPr>
                <p:nvPr/>
              </p:nvSpPr>
              <p:spPr bwMode="auto">
                <a:xfrm>
                  <a:off x="2585" y="2704"/>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4" name="Oval 48">
                  <a:extLst>
                    <a:ext uri="{FF2B5EF4-FFF2-40B4-BE49-F238E27FC236}">
                      <a16:creationId xmlns:a16="http://schemas.microsoft.com/office/drawing/2014/main" id="{94CD9B8A-85CD-9D47-9096-985F2CA6192F}"/>
                    </a:ext>
                  </a:extLst>
                </p:cNvPr>
                <p:cNvSpPr>
                  <a:spLocks noChangeArrowheads="1"/>
                </p:cNvSpPr>
                <p:nvPr/>
              </p:nvSpPr>
              <p:spPr bwMode="auto">
                <a:xfrm>
                  <a:off x="2601" y="275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5" name="Oval 49">
                  <a:extLst>
                    <a:ext uri="{FF2B5EF4-FFF2-40B4-BE49-F238E27FC236}">
                      <a16:creationId xmlns:a16="http://schemas.microsoft.com/office/drawing/2014/main" id="{A85E96EE-4468-2A4B-AC81-D3AB4C6AD272}"/>
                    </a:ext>
                  </a:extLst>
                </p:cNvPr>
                <p:cNvSpPr>
                  <a:spLocks noChangeArrowheads="1"/>
                </p:cNvSpPr>
                <p:nvPr/>
              </p:nvSpPr>
              <p:spPr bwMode="auto">
                <a:xfrm>
                  <a:off x="2642"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6" name="Oval 50">
                  <a:extLst>
                    <a:ext uri="{FF2B5EF4-FFF2-40B4-BE49-F238E27FC236}">
                      <a16:creationId xmlns:a16="http://schemas.microsoft.com/office/drawing/2014/main" id="{2626BDAF-23C0-1B40-9B19-D5F58AD1B702}"/>
                    </a:ext>
                  </a:extLst>
                </p:cNvPr>
                <p:cNvSpPr>
                  <a:spLocks noChangeArrowheads="1"/>
                </p:cNvSpPr>
                <p:nvPr/>
              </p:nvSpPr>
              <p:spPr bwMode="auto">
                <a:xfrm>
                  <a:off x="2682" y="273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7" name="Oval 51">
                  <a:extLst>
                    <a:ext uri="{FF2B5EF4-FFF2-40B4-BE49-F238E27FC236}">
                      <a16:creationId xmlns:a16="http://schemas.microsoft.com/office/drawing/2014/main" id="{23A7B7D5-19AC-EE45-AFC7-2CE7A59697A8}"/>
                    </a:ext>
                  </a:extLst>
                </p:cNvPr>
                <p:cNvSpPr>
                  <a:spLocks noChangeArrowheads="1"/>
                </p:cNvSpPr>
                <p:nvPr/>
              </p:nvSpPr>
              <p:spPr bwMode="auto">
                <a:xfrm>
                  <a:off x="2731" y="2723"/>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8" name="Oval 52">
                  <a:extLst>
                    <a:ext uri="{FF2B5EF4-FFF2-40B4-BE49-F238E27FC236}">
                      <a16:creationId xmlns:a16="http://schemas.microsoft.com/office/drawing/2014/main" id="{D0F74A2A-D0D7-C74A-A6EE-D5A50A865EAA}"/>
                    </a:ext>
                  </a:extLst>
                </p:cNvPr>
                <p:cNvSpPr>
                  <a:spLocks noChangeArrowheads="1"/>
                </p:cNvSpPr>
                <p:nvPr/>
              </p:nvSpPr>
              <p:spPr bwMode="auto">
                <a:xfrm>
                  <a:off x="2788" y="269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6199" name="Freeform 53">
                  <a:extLst>
                    <a:ext uri="{FF2B5EF4-FFF2-40B4-BE49-F238E27FC236}">
                      <a16:creationId xmlns:a16="http://schemas.microsoft.com/office/drawing/2014/main" id="{B9CC9052-40D8-E249-BB46-9023D419B4D2}"/>
                    </a:ext>
                  </a:extLst>
                </p:cNvPr>
                <p:cNvSpPr>
                  <a:spLocks/>
                </p:cNvSpPr>
                <p:nvPr/>
              </p:nvSpPr>
              <p:spPr bwMode="auto">
                <a:xfrm>
                  <a:off x="2422" y="290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0" name="Freeform 54">
                  <a:extLst>
                    <a:ext uri="{FF2B5EF4-FFF2-40B4-BE49-F238E27FC236}">
                      <a16:creationId xmlns:a16="http://schemas.microsoft.com/office/drawing/2014/main" id="{51A35987-ABB4-9A43-8BCE-996E85DA3B4D}"/>
                    </a:ext>
                  </a:extLst>
                </p:cNvPr>
                <p:cNvSpPr>
                  <a:spLocks/>
                </p:cNvSpPr>
                <p:nvPr/>
              </p:nvSpPr>
              <p:spPr bwMode="auto">
                <a:xfrm>
                  <a:off x="2455" y="2887"/>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1" name="Freeform 55">
                  <a:extLst>
                    <a:ext uri="{FF2B5EF4-FFF2-40B4-BE49-F238E27FC236}">
                      <a16:creationId xmlns:a16="http://schemas.microsoft.com/office/drawing/2014/main" id="{48581F59-BECF-0A4B-885F-B9D8C8697647}"/>
                    </a:ext>
                  </a:extLst>
                </p:cNvPr>
                <p:cNvSpPr>
                  <a:spLocks/>
                </p:cNvSpPr>
                <p:nvPr/>
              </p:nvSpPr>
              <p:spPr bwMode="auto">
                <a:xfrm>
                  <a:off x="2479" y="286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2" name="Freeform 56">
                  <a:extLst>
                    <a:ext uri="{FF2B5EF4-FFF2-40B4-BE49-F238E27FC236}">
                      <a16:creationId xmlns:a16="http://schemas.microsoft.com/office/drawing/2014/main" id="{42A72D14-9578-4142-AF33-0073948EBD98}"/>
                    </a:ext>
                  </a:extLst>
                </p:cNvPr>
                <p:cNvSpPr>
                  <a:spLocks/>
                </p:cNvSpPr>
                <p:nvPr/>
              </p:nvSpPr>
              <p:spPr bwMode="auto">
                <a:xfrm>
                  <a:off x="2512" y="2814"/>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3" name="Freeform 57">
                  <a:extLst>
                    <a:ext uri="{FF2B5EF4-FFF2-40B4-BE49-F238E27FC236}">
                      <a16:creationId xmlns:a16="http://schemas.microsoft.com/office/drawing/2014/main" id="{2133101C-340F-9B43-A58A-130111D02314}"/>
                    </a:ext>
                  </a:extLst>
                </p:cNvPr>
                <p:cNvSpPr>
                  <a:spLocks/>
                </p:cNvSpPr>
                <p:nvPr/>
              </p:nvSpPr>
              <p:spPr bwMode="auto">
                <a:xfrm>
                  <a:off x="2544" y="275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4" name="Freeform 58">
                  <a:extLst>
                    <a:ext uri="{FF2B5EF4-FFF2-40B4-BE49-F238E27FC236}">
                      <a16:creationId xmlns:a16="http://schemas.microsoft.com/office/drawing/2014/main" id="{DA058EEA-AA1C-324C-853A-77936FBB7F22}"/>
                    </a:ext>
                  </a:extLst>
                </p:cNvPr>
                <p:cNvSpPr>
                  <a:spLocks/>
                </p:cNvSpPr>
                <p:nvPr/>
              </p:nvSpPr>
              <p:spPr bwMode="auto">
                <a:xfrm>
                  <a:off x="2577" y="2695"/>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5" name="Freeform 59">
                  <a:extLst>
                    <a:ext uri="{FF2B5EF4-FFF2-40B4-BE49-F238E27FC236}">
                      <a16:creationId xmlns:a16="http://schemas.microsoft.com/office/drawing/2014/main" id="{A944AF5E-916E-A641-921F-F51B418CF34A}"/>
                    </a:ext>
                  </a:extLst>
                </p:cNvPr>
                <p:cNvSpPr>
                  <a:spLocks/>
                </p:cNvSpPr>
                <p:nvPr/>
              </p:nvSpPr>
              <p:spPr bwMode="auto">
                <a:xfrm>
                  <a:off x="2609" y="2686"/>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6" name="Freeform 60">
                  <a:extLst>
                    <a:ext uri="{FF2B5EF4-FFF2-40B4-BE49-F238E27FC236}">
                      <a16:creationId xmlns:a16="http://schemas.microsoft.com/office/drawing/2014/main" id="{7E664FF7-CE9D-F840-82A8-5628725A8849}"/>
                    </a:ext>
                  </a:extLst>
                </p:cNvPr>
                <p:cNvSpPr>
                  <a:spLocks/>
                </p:cNvSpPr>
                <p:nvPr/>
              </p:nvSpPr>
              <p:spPr bwMode="auto">
                <a:xfrm>
                  <a:off x="2642" y="2640"/>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7" name="Freeform 61">
                  <a:extLst>
                    <a:ext uri="{FF2B5EF4-FFF2-40B4-BE49-F238E27FC236}">
                      <a16:creationId xmlns:a16="http://schemas.microsoft.com/office/drawing/2014/main" id="{FAC5F770-F05A-B84B-90C0-20C2C840028C}"/>
                    </a:ext>
                  </a:extLst>
                </p:cNvPr>
                <p:cNvSpPr>
                  <a:spLocks/>
                </p:cNvSpPr>
                <p:nvPr/>
              </p:nvSpPr>
              <p:spPr bwMode="auto">
                <a:xfrm>
                  <a:off x="2674" y="258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08" name="Freeform 62">
                  <a:extLst>
                    <a:ext uri="{FF2B5EF4-FFF2-40B4-BE49-F238E27FC236}">
                      <a16:creationId xmlns:a16="http://schemas.microsoft.com/office/drawing/2014/main" id="{DB11BD66-C000-954E-BB24-9CA1BF612919}"/>
                    </a:ext>
                  </a:extLst>
                </p:cNvPr>
                <p:cNvSpPr>
                  <a:spLocks/>
                </p:cNvSpPr>
                <p:nvPr/>
              </p:nvSpPr>
              <p:spPr bwMode="auto">
                <a:xfrm>
                  <a:off x="2715" y="2622"/>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6209" name="Freeform 63">
                  <a:extLst>
                    <a:ext uri="{FF2B5EF4-FFF2-40B4-BE49-F238E27FC236}">
                      <a16:creationId xmlns:a16="http://schemas.microsoft.com/office/drawing/2014/main" id="{FEA85160-09BF-FC41-9515-68E7D8BFDE5D}"/>
                    </a:ext>
                  </a:extLst>
                </p:cNvPr>
                <p:cNvSpPr>
                  <a:spLocks/>
                </p:cNvSpPr>
                <p:nvPr/>
              </p:nvSpPr>
              <p:spPr bwMode="auto">
                <a:xfrm>
                  <a:off x="2747" y="265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6210" name="Freeform 64">
                  <a:extLst>
                    <a:ext uri="{FF2B5EF4-FFF2-40B4-BE49-F238E27FC236}">
                      <a16:creationId xmlns:a16="http://schemas.microsoft.com/office/drawing/2014/main" id="{2837FF46-DDD1-724C-8D3C-F7D3C33B70F8}"/>
                    </a:ext>
                  </a:extLst>
                </p:cNvPr>
                <p:cNvSpPr>
                  <a:spLocks/>
                </p:cNvSpPr>
                <p:nvPr/>
              </p:nvSpPr>
              <p:spPr bwMode="auto">
                <a:xfrm>
                  <a:off x="1911" y="3344"/>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1" name="Freeform 65">
                  <a:extLst>
                    <a:ext uri="{FF2B5EF4-FFF2-40B4-BE49-F238E27FC236}">
                      <a16:creationId xmlns:a16="http://schemas.microsoft.com/office/drawing/2014/main" id="{8CB95E92-A229-6744-8458-F6523067841B}"/>
                    </a:ext>
                  </a:extLst>
                </p:cNvPr>
                <p:cNvSpPr>
                  <a:spLocks/>
                </p:cNvSpPr>
                <p:nvPr/>
              </p:nvSpPr>
              <p:spPr bwMode="auto">
                <a:xfrm>
                  <a:off x="1951" y="3317"/>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2" name="Freeform 66">
                  <a:extLst>
                    <a:ext uri="{FF2B5EF4-FFF2-40B4-BE49-F238E27FC236}">
                      <a16:creationId xmlns:a16="http://schemas.microsoft.com/office/drawing/2014/main" id="{ED978DC9-46FA-604E-A7CE-A1D794711ADB}"/>
                    </a:ext>
                  </a:extLst>
                </p:cNvPr>
                <p:cNvSpPr>
                  <a:spLocks/>
                </p:cNvSpPr>
                <p:nvPr/>
              </p:nvSpPr>
              <p:spPr bwMode="auto">
                <a:xfrm>
                  <a:off x="1992" y="3280"/>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3" name="Freeform 67">
                  <a:extLst>
                    <a:ext uri="{FF2B5EF4-FFF2-40B4-BE49-F238E27FC236}">
                      <a16:creationId xmlns:a16="http://schemas.microsoft.com/office/drawing/2014/main" id="{7D40B9DF-299F-AB4A-8CF0-6F2022DB77D1}"/>
                    </a:ext>
                  </a:extLst>
                </p:cNvPr>
                <p:cNvSpPr>
                  <a:spLocks/>
                </p:cNvSpPr>
                <p:nvPr/>
              </p:nvSpPr>
              <p:spPr bwMode="auto">
                <a:xfrm>
                  <a:off x="2041" y="3235"/>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4" name="Freeform 68">
                  <a:extLst>
                    <a:ext uri="{FF2B5EF4-FFF2-40B4-BE49-F238E27FC236}">
                      <a16:creationId xmlns:a16="http://schemas.microsoft.com/office/drawing/2014/main" id="{E9EFC18E-7304-A843-9822-DEF16B7D7CD6}"/>
                    </a:ext>
                  </a:extLst>
                </p:cNvPr>
                <p:cNvSpPr>
                  <a:spLocks/>
                </p:cNvSpPr>
                <p:nvPr/>
              </p:nvSpPr>
              <p:spPr bwMode="auto">
                <a:xfrm>
                  <a:off x="2097" y="3189"/>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5" name="Freeform 69">
                  <a:extLst>
                    <a:ext uri="{FF2B5EF4-FFF2-40B4-BE49-F238E27FC236}">
                      <a16:creationId xmlns:a16="http://schemas.microsoft.com/office/drawing/2014/main" id="{3DB18A8D-89D1-7345-B666-DC1328DD8920}"/>
                    </a:ext>
                  </a:extLst>
                </p:cNvPr>
                <p:cNvSpPr>
                  <a:spLocks/>
                </p:cNvSpPr>
                <p:nvPr/>
              </p:nvSpPr>
              <p:spPr bwMode="auto">
                <a:xfrm>
                  <a:off x="2146" y="3134"/>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6" name="Freeform 70">
                  <a:extLst>
                    <a:ext uri="{FF2B5EF4-FFF2-40B4-BE49-F238E27FC236}">
                      <a16:creationId xmlns:a16="http://schemas.microsoft.com/office/drawing/2014/main" id="{953CCA99-2D90-8B48-9D27-B2ED3A11F63F}"/>
                    </a:ext>
                  </a:extLst>
                </p:cNvPr>
                <p:cNvSpPr>
                  <a:spLocks/>
                </p:cNvSpPr>
                <p:nvPr/>
              </p:nvSpPr>
              <p:spPr bwMode="auto">
                <a:xfrm>
                  <a:off x="2211" y="3098"/>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17" name="Freeform 71">
                  <a:extLst>
                    <a:ext uri="{FF2B5EF4-FFF2-40B4-BE49-F238E27FC236}">
                      <a16:creationId xmlns:a16="http://schemas.microsoft.com/office/drawing/2014/main" id="{1F4BCD98-D011-FA45-A71D-7678B31FF42D}"/>
                    </a:ext>
                  </a:extLst>
                </p:cNvPr>
                <p:cNvSpPr>
                  <a:spLocks/>
                </p:cNvSpPr>
                <p:nvPr/>
              </p:nvSpPr>
              <p:spPr bwMode="auto">
                <a:xfrm>
                  <a:off x="2268" y="3024"/>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8" name="Freeform 72">
                  <a:extLst>
                    <a:ext uri="{FF2B5EF4-FFF2-40B4-BE49-F238E27FC236}">
                      <a16:creationId xmlns:a16="http://schemas.microsoft.com/office/drawing/2014/main" id="{0B564F18-207D-F14C-B595-147CE8692AC6}"/>
                    </a:ext>
                  </a:extLst>
                </p:cNvPr>
                <p:cNvSpPr>
                  <a:spLocks/>
                </p:cNvSpPr>
                <p:nvPr/>
              </p:nvSpPr>
              <p:spPr bwMode="auto">
                <a:xfrm>
                  <a:off x="2333" y="2951"/>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19" name="Freeform 73">
                  <a:extLst>
                    <a:ext uri="{FF2B5EF4-FFF2-40B4-BE49-F238E27FC236}">
                      <a16:creationId xmlns:a16="http://schemas.microsoft.com/office/drawing/2014/main" id="{4A289DA5-2C49-1940-A5ED-485728D6D327}"/>
                    </a:ext>
                  </a:extLst>
                </p:cNvPr>
                <p:cNvSpPr>
                  <a:spLocks/>
                </p:cNvSpPr>
                <p:nvPr/>
              </p:nvSpPr>
              <p:spPr bwMode="auto">
                <a:xfrm>
                  <a:off x="2366" y="2869"/>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0" name="Freeform 74">
                  <a:extLst>
                    <a:ext uri="{FF2B5EF4-FFF2-40B4-BE49-F238E27FC236}">
                      <a16:creationId xmlns:a16="http://schemas.microsoft.com/office/drawing/2014/main" id="{54C4FCBC-713F-3541-858C-5C23DEC04135}"/>
                    </a:ext>
                  </a:extLst>
                </p:cNvPr>
                <p:cNvSpPr>
                  <a:spLocks/>
                </p:cNvSpPr>
                <p:nvPr/>
              </p:nvSpPr>
              <p:spPr bwMode="auto">
                <a:xfrm>
                  <a:off x="2406" y="279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1" name="Freeform 75">
                  <a:extLst>
                    <a:ext uri="{FF2B5EF4-FFF2-40B4-BE49-F238E27FC236}">
                      <a16:creationId xmlns:a16="http://schemas.microsoft.com/office/drawing/2014/main" id="{A994D7B9-0941-994A-B0C0-9CD7E57009CB}"/>
                    </a:ext>
                  </a:extLst>
                </p:cNvPr>
                <p:cNvSpPr>
                  <a:spLocks/>
                </p:cNvSpPr>
                <p:nvPr/>
              </p:nvSpPr>
              <p:spPr bwMode="auto">
                <a:xfrm>
                  <a:off x="2471" y="2741"/>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2" name="Freeform 76">
                  <a:extLst>
                    <a:ext uri="{FF2B5EF4-FFF2-40B4-BE49-F238E27FC236}">
                      <a16:creationId xmlns:a16="http://schemas.microsoft.com/office/drawing/2014/main" id="{845381E5-D02F-E549-A9ED-44FAA54C5D56}"/>
                    </a:ext>
                  </a:extLst>
                </p:cNvPr>
                <p:cNvSpPr>
                  <a:spLocks/>
                </p:cNvSpPr>
                <p:nvPr/>
              </p:nvSpPr>
              <p:spPr bwMode="auto">
                <a:xfrm>
                  <a:off x="2552" y="2659"/>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3" name="Freeform 77">
                  <a:extLst>
                    <a:ext uri="{FF2B5EF4-FFF2-40B4-BE49-F238E27FC236}">
                      <a16:creationId xmlns:a16="http://schemas.microsoft.com/office/drawing/2014/main" id="{BFD3C92C-7722-4045-BA92-6C28C1025C89}"/>
                    </a:ext>
                  </a:extLst>
                </p:cNvPr>
                <p:cNvSpPr>
                  <a:spLocks/>
                </p:cNvSpPr>
                <p:nvPr/>
              </p:nvSpPr>
              <p:spPr bwMode="auto">
                <a:xfrm>
                  <a:off x="2617" y="2558"/>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4" name="Freeform 78">
                  <a:extLst>
                    <a:ext uri="{FF2B5EF4-FFF2-40B4-BE49-F238E27FC236}">
                      <a16:creationId xmlns:a16="http://schemas.microsoft.com/office/drawing/2014/main" id="{E7D56CBF-FB80-7845-A4D2-38D2D0D89B35}"/>
                    </a:ext>
                  </a:extLst>
                </p:cNvPr>
                <p:cNvSpPr>
                  <a:spLocks/>
                </p:cNvSpPr>
                <p:nvPr/>
              </p:nvSpPr>
              <p:spPr bwMode="auto">
                <a:xfrm>
                  <a:off x="2674" y="2467"/>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5" name="Freeform 79">
                  <a:extLst>
                    <a:ext uri="{FF2B5EF4-FFF2-40B4-BE49-F238E27FC236}">
                      <a16:creationId xmlns:a16="http://schemas.microsoft.com/office/drawing/2014/main" id="{8436A62E-678B-4F48-9313-803015B8DA6D}"/>
                    </a:ext>
                  </a:extLst>
                </p:cNvPr>
                <p:cNvSpPr>
                  <a:spLocks/>
                </p:cNvSpPr>
                <p:nvPr/>
              </p:nvSpPr>
              <p:spPr bwMode="auto">
                <a:xfrm>
                  <a:off x="2512" y="2567"/>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6" name="Freeform 80">
                  <a:extLst>
                    <a:ext uri="{FF2B5EF4-FFF2-40B4-BE49-F238E27FC236}">
                      <a16:creationId xmlns:a16="http://schemas.microsoft.com/office/drawing/2014/main" id="{86219030-F6B3-2A4A-8C19-51E5153F8A3B}"/>
                    </a:ext>
                  </a:extLst>
                </p:cNvPr>
                <p:cNvSpPr>
                  <a:spLocks/>
                </p:cNvSpPr>
                <p:nvPr/>
              </p:nvSpPr>
              <p:spPr bwMode="auto">
                <a:xfrm>
                  <a:off x="2544" y="247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227" name="Freeform 81">
                  <a:extLst>
                    <a:ext uri="{FF2B5EF4-FFF2-40B4-BE49-F238E27FC236}">
                      <a16:creationId xmlns:a16="http://schemas.microsoft.com/office/drawing/2014/main" id="{EC75C2AC-89E6-5745-9F61-3634B5C7FE25}"/>
                    </a:ext>
                  </a:extLst>
                </p:cNvPr>
                <p:cNvSpPr>
                  <a:spLocks/>
                </p:cNvSpPr>
                <p:nvPr/>
              </p:nvSpPr>
              <p:spPr bwMode="auto">
                <a:xfrm>
                  <a:off x="2626" y="2421"/>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228" name="Freeform 82">
                  <a:extLst>
                    <a:ext uri="{FF2B5EF4-FFF2-40B4-BE49-F238E27FC236}">
                      <a16:creationId xmlns:a16="http://schemas.microsoft.com/office/drawing/2014/main" id="{9A7EB34F-6CFC-6B4B-AC7E-8C06813B907D}"/>
                    </a:ext>
                  </a:extLst>
                </p:cNvPr>
                <p:cNvSpPr>
                  <a:spLocks/>
                </p:cNvSpPr>
                <p:nvPr/>
              </p:nvSpPr>
              <p:spPr bwMode="auto">
                <a:xfrm>
                  <a:off x="2471" y="2714"/>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29" name="Freeform 83">
                  <a:extLst>
                    <a:ext uri="{FF2B5EF4-FFF2-40B4-BE49-F238E27FC236}">
                      <a16:creationId xmlns:a16="http://schemas.microsoft.com/office/drawing/2014/main" id="{AE78D138-FDC4-7640-8171-9AE2FBE5AA92}"/>
                    </a:ext>
                  </a:extLst>
                </p:cNvPr>
                <p:cNvSpPr>
                  <a:spLocks/>
                </p:cNvSpPr>
                <p:nvPr/>
              </p:nvSpPr>
              <p:spPr bwMode="auto">
                <a:xfrm>
                  <a:off x="2496" y="2677"/>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0" name="Freeform 84">
                  <a:extLst>
                    <a:ext uri="{FF2B5EF4-FFF2-40B4-BE49-F238E27FC236}">
                      <a16:creationId xmlns:a16="http://schemas.microsoft.com/office/drawing/2014/main" id="{98956AD5-3DDF-A147-B88A-4DF95C1E35F4}"/>
                    </a:ext>
                  </a:extLst>
                </p:cNvPr>
                <p:cNvSpPr>
                  <a:spLocks/>
                </p:cNvSpPr>
                <p:nvPr/>
              </p:nvSpPr>
              <p:spPr bwMode="auto">
                <a:xfrm>
                  <a:off x="2512" y="2622"/>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1" name="Freeform 85">
                  <a:extLst>
                    <a:ext uri="{FF2B5EF4-FFF2-40B4-BE49-F238E27FC236}">
                      <a16:creationId xmlns:a16="http://schemas.microsoft.com/office/drawing/2014/main" id="{B360D424-67CB-F441-94FB-992F5C7D3A89}"/>
                    </a:ext>
                  </a:extLst>
                </p:cNvPr>
                <p:cNvSpPr>
                  <a:spLocks/>
                </p:cNvSpPr>
                <p:nvPr/>
              </p:nvSpPr>
              <p:spPr bwMode="auto">
                <a:xfrm>
                  <a:off x="2536" y="2558"/>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2" name="Freeform 86">
                  <a:extLst>
                    <a:ext uri="{FF2B5EF4-FFF2-40B4-BE49-F238E27FC236}">
                      <a16:creationId xmlns:a16="http://schemas.microsoft.com/office/drawing/2014/main" id="{83F7909F-C98D-FA46-87E5-E05B4D290D75}"/>
                    </a:ext>
                  </a:extLst>
                </p:cNvPr>
                <p:cNvSpPr>
                  <a:spLocks/>
                </p:cNvSpPr>
                <p:nvPr/>
              </p:nvSpPr>
              <p:spPr bwMode="auto">
                <a:xfrm>
                  <a:off x="2552" y="2522"/>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33" name="Freeform 87">
                  <a:extLst>
                    <a:ext uri="{FF2B5EF4-FFF2-40B4-BE49-F238E27FC236}">
                      <a16:creationId xmlns:a16="http://schemas.microsoft.com/office/drawing/2014/main" id="{016CA80C-9EF9-934A-9850-A6584CB27747}"/>
                    </a:ext>
                  </a:extLst>
                </p:cNvPr>
                <p:cNvSpPr>
                  <a:spLocks/>
                </p:cNvSpPr>
                <p:nvPr/>
              </p:nvSpPr>
              <p:spPr bwMode="auto">
                <a:xfrm>
                  <a:off x="2577" y="2485"/>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4" name="Freeform 88">
                  <a:extLst>
                    <a:ext uri="{FF2B5EF4-FFF2-40B4-BE49-F238E27FC236}">
                      <a16:creationId xmlns:a16="http://schemas.microsoft.com/office/drawing/2014/main" id="{4FF5EAFA-3723-CC43-9BDE-DA0986C2B83D}"/>
                    </a:ext>
                  </a:extLst>
                </p:cNvPr>
                <p:cNvSpPr>
                  <a:spLocks/>
                </p:cNvSpPr>
                <p:nvPr/>
              </p:nvSpPr>
              <p:spPr bwMode="auto">
                <a:xfrm>
                  <a:off x="2601" y="2439"/>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5" name="Freeform 89">
                  <a:extLst>
                    <a:ext uri="{FF2B5EF4-FFF2-40B4-BE49-F238E27FC236}">
                      <a16:creationId xmlns:a16="http://schemas.microsoft.com/office/drawing/2014/main" id="{4E69D7C8-0532-D449-9785-CFAF93CB3841}"/>
                    </a:ext>
                  </a:extLst>
                </p:cNvPr>
                <p:cNvSpPr>
                  <a:spLocks/>
                </p:cNvSpPr>
                <p:nvPr/>
              </p:nvSpPr>
              <p:spPr bwMode="auto">
                <a:xfrm>
                  <a:off x="2626" y="2430"/>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6" name="Freeform 90">
                  <a:extLst>
                    <a:ext uri="{FF2B5EF4-FFF2-40B4-BE49-F238E27FC236}">
                      <a16:creationId xmlns:a16="http://schemas.microsoft.com/office/drawing/2014/main" id="{1D80B4AD-641E-A543-A013-EE7902850D3D}"/>
                    </a:ext>
                  </a:extLst>
                </p:cNvPr>
                <p:cNvSpPr>
                  <a:spLocks/>
                </p:cNvSpPr>
                <p:nvPr/>
              </p:nvSpPr>
              <p:spPr bwMode="auto">
                <a:xfrm>
                  <a:off x="2650" y="2366"/>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7" name="Freeform 91">
                  <a:extLst>
                    <a:ext uri="{FF2B5EF4-FFF2-40B4-BE49-F238E27FC236}">
                      <a16:creationId xmlns:a16="http://schemas.microsoft.com/office/drawing/2014/main" id="{1A9AF2A1-BA5A-8A43-ABD5-33CC48049904}"/>
                    </a:ext>
                  </a:extLst>
                </p:cNvPr>
                <p:cNvSpPr>
                  <a:spLocks/>
                </p:cNvSpPr>
                <p:nvPr/>
              </p:nvSpPr>
              <p:spPr bwMode="auto">
                <a:xfrm>
                  <a:off x="2674" y="2320"/>
                  <a:ext cx="33" cy="37"/>
                </a:xfrm>
                <a:custGeom>
                  <a:avLst/>
                  <a:gdLst>
                    <a:gd name="T0" fmla="*/ 17 w 33"/>
                    <a:gd name="T1" fmla="*/ 0 h 37"/>
                    <a:gd name="T2" fmla="*/ 33 w 33"/>
                    <a:gd name="T3" fmla="*/ 19 h 37"/>
                    <a:gd name="T4" fmla="*/ 17 w 33"/>
                    <a:gd name="T5" fmla="*/ 37 h 37"/>
                    <a:gd name="T6" fmla="*/ 0 w 33"/>
                    <a:gd name="T7" fmla="*/ 19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9"/>
                      </a:lnTo>
                      <a:lnTo>
                        <a:pt x="17" y="37"/>
                      </a:lnTo>
                      <a:lnTo>
                        <a:pt x="0" y="19"/>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38" name="Freeform 92">
                  <a:extLst>
                    <a:ext uri="{FF2B5EF4-FFF2-40B4-BE49-F238E27FC236}">
                      <a16:creationId xmlns:a16="http://schemas.microsoft.com/office/drawing/2014/main" id="{2082DEF2-9739-D144-815E-735295E86C2B}"/>
                    </a:ext>
                  </a:extLst>
                </p:cNvPr>
                <p:cNvSpPr>
                  <a:spLocks/>
                </p:cNvSpPr>
                <p:nvPr/>
              </p:nvSpPr>
              <p:spPr bwMode="auto">
                <a:xfrm>
                  <a:off x="2699" y="2302"/>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39" name="Freeform 93">
                  <a:extLst>
                    <a:ext uri="{FF2B5EF4-FFF2-40B4-BE49-F238E27FC236}">
                      <a16:creationId xmlns:a16="http://schemas.microsoft.com/office/drawing/2014/main" id="{CAB864B1-3236-5342-865E-9963EAA864CF}"/>
                    </a:ext>
                  </a:extLst>
                </p:cNvPr>
                <p:cNvSpPr>
                  <a:spLocks/>
                </p:cNvSpPr>
                <p:nvPr/>
              </p:nvSpPr>
              <p:spPr bwMode="auto">
                <a:xfrm>
                  <a:off x="2723" y="2311"/>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40" name="Freeform 94">
                  <a:extLst>
                    <a:ext uri="{FF2B5EF4-FFF2-40B4-BE49-F238E27FC236}">
                      <a16:creationId xmlns:a16="http://schemas.microsoft.com/office/drawing/2014/main" id="{52493509-7CE4-1D4F-8292-D405EB3653E5}"/>
                    </a:ext>
                  </a:extLst>
                </p:cNvPr>
                <p:cNvSpPr>
                  <a:spLocks/>
                </p:cNvSpPr>
                <p:nvPr/>
              </p:nvSpPr>
              <p:spPr bwMode="auto">
                <a:xfrm>
                  <a:off x="2747" y="2256"/>
                  <a:ext cx="33" cy="37"/>
                </a:xfrm>
                <a:custGeom>
                  <a:avLst/>
                  <a:gdLst>
                    <a:gd name="T0" fmla="*/ 17 w 33"/>
                    <a:gd name="T1" fmla="*/ 0 h 37"/>
                    <a:gd name="T2" fmla="*/ 33 w 33"/>
                    <a:gd name="T3" fmla="*/ 19 h 37"/>
                    <a:gd name="T4" fmla="*/ 17 w 33"/>
                    <a:gd name="T5" fmla="*/ 37 h 37"/>
                    <a:gd name="T6" fmla="*/ 0 w 33"/>
                    <a:gd name="T7" fmla="*/ 19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9"/>
                      </a:lnTo>
                      <a:lnTo>
                        <a:pt x="17" y="37"/>
                      </a:lnTo>
                      <a:lnTo>
                        <a:pt x="0" y="19"/>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6241" name="Freeform 95">
                  <a:extLst>
                    <a:ext uri="{FF2B5EF4-FFF2-40B4-BE49-F238E27FC236}">
                      <a16:creationId xmlns:a16="http://schemas.microsoft.com/office/drawing/2014/main" id="{2879C007-088E-A441-8C0F-479B83A2DB1A}"/>
                    </a:ext>
                  </a:extLst>
                </p:cNvPr>
                <p:cNvSpPr>
                  <a:spLocks/>
                </p:cNvSpPr>
                <p:nvPr/>
              </p:nvSpPr>
              <p:spPr bwMode="auto">
                <a:xfrm>
                  <a:off x="2772" y="2238"/>
                  <a:ext cx="32" cy="37"/>
                </a:xfrm>
                <a:custGeom>
                  <a:avLst/>
                  <a:gdLst>
                    <a:gd name="T0" fmla="*/ 16 w 32"/>
                    <a:gd name="T1" fmla="*/ 0 h 37"/>
                    <a:gd name="T2" fmla="*/ 32 w 32"/>
                    <a:gd name="T3" fmla="*/ 18 h 37"/>
                    <a:gd name="T4" fmla="*/ 16 w 32"/>
                    <a:gd name="T5" fmla="*/ 37 h 37"/>
                    <a:gd name="T6" fmla="*/ 0 w 32"/>
                    <a:gd name="T7" fmla="*/ 18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6242" name="Freeform 96">
                  <a:extLst>
                    <a:ext uri="{FF2B5EF4-FFF2-40B4-BE49-F238E27FC236}">
                      <a16:creationId xmlns:a16="http://schemas.microsoft.com/office/drawing/2014/main" id="{EBE757AC-3A8C-C844-9936-6186170A3DBF}"/>
                    </a:ext>
                  </a:extLst>
                </p:cNvPr>
                <p:cNvSpPr>
                  <a:spLocks/>
                </p:cNvSpPr>
                <p:nvPr/>
              </p:nvSpPr>
              <p:spPr bwMode="auto">
                <a:xfrm>
                  <a:off x="2796" y="2192"/>
                  <a:ext cx="33" cy="37"/>
                </a:xfrm>
                <a:custGeom>
                  <a:avLst/>
                  <a:gdLst>
                    <a:gd name="T0" fmla="*/ 16 w 33"/>
                    <a:gd name="T1" fmla="*/ 0 h 37"/>
                    <a:gd name="T2" fmla="*/ 33 w 33"/>
                    <a:gd name="T3" fmla="*/ 19 h 37"/>
                    <a:gd name="T4" fmla="*/ 16 w 33"/>
                    <a:gd name="T5" fmla="*/ 37 h 37"/>
                    <a:gd name="T6" fmla="*/ 0 w 33"/>
                    <a:gd name="T7" fmla="*/ 19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grpSp>
          <p:sp>
            <p:nvSpPr>
              <p:cNvPr id="250977" name="Rectangle 97">
                <a:extLst>
                  <a:ext uri="{FF2B5EF4-FFF2-40B4-BE49-F238E27FC236}">
                    <a16:creationId xmlns:a16="http://schemas.microsoft.com/office/drawing/2014/main" id="{BD6FF3D6-4892-CC4B-9835-D73A3151B77D}"/>
                  </a:ext>
                </a:extLst>
              </p:cNvPr>
              <p:cNvSpPr>
                <a:spLocks noChangeArrowheads="1"/>
              </p:cNvSpPr>
              <p:nvPr/>
            </p:nvSpPr>
            <p:spPr bwMode="auto">
              <a:xfrm>
                <a:off x="2284" y="3140"/>
                <a:ext cx="553" cy="213"/>
              </a:xfrm>
              <a:prstGeom prst="rect">
                <a:avLst/>
              </a:prstGeom>
              <a:noFill/>
              <a:ln w="9525">
                <a:noFill/>
                <a:miter lim="800000"/>
                <a:headEnd/>
                <a:tailEnd/>
              </a:ln>
              <a:effectLst/>
            </p:spPr>
            <p:txBody>
              <a:bodyPr wrap="none">
                <a:spAutoFit/>
              </a:bodyPr>
              <a:lstStyle/>
              <a:p>
                <a:pPr>
                  <a:defRPr/>
                </a:pPr>
                <a:r>
                  <a:rPr lang="en-GB" sz="1600">
                    <a:solidFill>
                      <a:srgbClr val="0033CC"/>
                    </a:solidFill>
                    <a:effectLst>
                      <a:outerShdw blurRad="38100" dist="38100" dir="2700000" algn="tl">
                        <a:srgbClr val="FFFFFF"/>
                      </a:outerShdw>
                    </a:effectLst>
                    <a:latin typeface="Futura Medium" charset="0"/>
                    <a:ea typeface="ＭＳ Ｐゴシック" charset="0"/>
                    <a:cs typeface="ＭＳ Ｐゴシック" charset="0"/>
                  </a:rPr>
                  <a:t>Mexico</a:t>
                </a:r>
                <a:endParaRPr lang="en-GB" sz="1600">
                  <a:solidFill>
                    <a:srgbClr val="0033CC"/>
                  </a:solidFill>
                  <a:latin typeface="Futura Medium" charset="0"/>
                  <a:ea typeface="ＭＳ Ｐゴシック" charset="0"/>
                  <a:cs typeface="ＭＳ Ｐゴシック" charset="0"/>
                </a:endParaRPr>
              </a:p>
            </p:txBody>
          </p:sp>
        </p:grpSp>
        <p:sp>
          <p:nvSpPr>
            <p:cNvPr id="36148" name="Freeform 98">
              <a:extLst>
                <a:ext uri="{FF2B5EF4-FFF2-40B4-BE49-F238E27FC236}">
                  <a16:creationId xmlns:a16="http://schemas.microsoft.com/office/drawing/2014/main" id="{19A55DB1-532C-5E43-AD12-41A58ABCF52D}"/>
                </a:ext>
              </a:extLst>
            </p:cNvPr>
            <p:cNvSpPr>
              <a:spLocks/>
            </p:cNvSpPr>
            <p:nvPr/>
          </p:nvSpPr>
          <p:spPr bwMode="auto">
            <a:xfrm>
              <a:off x="1511" y="3280"/>
              <a:ext cx="363" cy="228"/>
            </a:xfrm>
            <a:custGeom>
              <a:avLst/>
              <a:gdLst>
                <a:gd name="T0" fmla="*/ 0 w 363"/>
                <a:gd name="T1" fmla="*/ 228 h 228"/>
                <a:gd name="T2" fmla="*/ 97 w 363"/>
                <a:gd name="T3" fmla="*/ 176 h 228"/>
                <a:gd name="T4" fmla="*/ 217 w 363"/>
                <a:gd name="T5" fmla="*/ 80 h 228"/>
                <a:gd name="T6" fmla="*/ 363 w 363"/>
                <a:gd name="T7" fmla="*/ 0 h 228"/>
                <a:gd name="T8" fmla="*/ 0 60000 65536"/>
                <a:gd name="T9" fmla="*/ 0 60000 65536"/>
                <a:gd name="T10" fmla="*/ 0 60000 65536"/>
                <a:gd name="T11" fmla="*/ 0 60000 65536"/>
                <a:gd name="T12" fmla="*/ 0 w 363"/>
                <a:gd name="T13" fmla="*/ 0 h 228"/>
                <a:gd name="T14" fmla="*/ 363 w 363"/>
                <a:gd name="T15" fmla="*/ 228 h 228"/>
              </a:gdLst>
              <a:ahLst/>
              <a:cxnLst>
                <a:cxn ang="T8">
                  <a:pos x="T0" y="T1"/>
                </a:cxn>
                <a:cxn ang="T9">
                  <a:pos x="T2" y="T3"/>
                </a:cxn>
                <a:cxn ang="T10">
                  <a:pos x="T4" y="T5"/>
                </a:cxn>
                <a:cxn ang="T11">
                  <a:pos x="T6" y="T7"/>
                </a:cxn>
              </a:cxnLst>
              <a:rect l="T12" t="T13" r="T14" b="T15"/>
              <a:pathLst>
                <a:path w="363" h="228">
                  <a:moveTo>
                    <a:pt x="0" y="228"/>
                  </a:moveTo>
                  <a:lnTo>
                    <a:pt x="97" y="176"/>
                  </a:lnTo>
                  <a:lnTo>
                    <a:pt x="217" y="80"/>
                  </a:lnTo>
                  <a:lnTo>
                    <a:pt x="363" y="0"/>
                  </a:lnTo>
                </a:path>
              </a:pathLst>
            </a:custGeom>
            <a:noFill/>
            <a:ln w="28575">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2160"/>
            </a:p>
          </p:txBody>
        </p:sp>
      </p:grpSp>
      <p:grpSp>
        <p:nvGrpSpPr>
          <p:cNvPr id="5" name="Group 99">
            <a:extLst>
              <a:ext uri="{FF2B5EF4-FFF2-40B4-BE49-F238E27FC236}">
                <a16:creationId xmlns:a16="http://schemas.microsoft.com/office/drawing/2014/main" id="{75692F21-5AF8-F841-BB10-8BA79161FA08}"/>
              </a:ext>
            </a:extLst>
          </p:cNvPr>
          <p:cNvGrpSpPr>
            <a:grpSpLocks/>
          </p:cNvGrpSpPr>
          <p:nvPr/>
        </p:nvGrpSpPr>
        <p:grpSpPr bwMode="auto">
          <a:xfrm>
            <a:off x="3200400" y="1897381"/>
            <a:ext cx="811530" cy="4004310"/>
            <a:chOff x="1424" y="1205"/>
            <a:chExt cx="511" cy="2523"/>
          </a:xfrm>
        </p:grpSpPr>
        <p:sp>
          <p:nvSpPr>
            <p:cNvPr id="35983" name="Rectangle 100">
              <a:extLst>
                <a:ext uri="{FF2B5EF4-FFF2-40B4-BE49-F238E27FC236}">
                  <a16:creationId xmlns:a16="http://schemas.microsoft.com/office/drawing/2014/main" id="{D74FA1D7-E71B-094D-93D3-E13AB4178D6A}"/>
                </a:ext>
              </a:extLst>
            </p:cNvPr>
            <p:cNvSpPr>
              <a:spLocks noChangeArrowheads="1"/>
            </p:cNvSpPr>
            <p:nvPr/>
          </p:nvSpPr>
          <p:spPr bwMode="auto">
            <a:xfrm>
              <a:off x="1430" y="1205"/>
              <a:ext cx="463" cy="2523"/>
            </a:xfrm>
            <a:prstGeom prst="rect">
              <a:avLst/>
            </a:prstGeom>
            <a:gradFill rotWithShape="0">
              <a:gsLst>
                <a:gs pos="0">
                  <a:srgbClr val="CBCBCB"/>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0981" name="Rectangle 101">
              <a:extLst>
                <a:ext uri="{FF2B5EF4-FFF2-40B4-BE49-F238E27FC236}">
                  <a16:creationId xmlns:a16="http://schemas.microsoft.com/office/drawing/2014/main" id="{B0362501-E45A-354D-A922-BB77BBA82080}"/>
                </a:ext>
              </a:extLst>
            </p:cNvPr>
            <p:cNvSpPr>
              <a:spLocks noChangeArrowheads="1"/>
            </p:cNvSpPr>
            <p:nvPr/>
          </p:nvSpPr>
          <p:spPr bwMode="auto">
            <a:xfrm>
              <a:off x="1425" y="3251"/>
              <a:ext cx="413" cy="213"/>
            </a:xfrm>
            <a:prstGeom prst="rect">
              <a:avLst/>
            </a:prstGeom>
            <a:noFill/>
            <a:ln w="9525">
              <a:noFill/>
              <a:miter lim="800000"/>
              <a:headEnd/>
              <a:tailEnd/>
            </a:ln>
            <a:effectLst/>
          </p:spPr>
          <p:txBody>
            <a:bodyPr wrap="none">
              <a:spAutoFit/>
            </a:bodyPr>
            <a:lstStyle/>
            <a:p>
              <a:pPr>
                <a:defRPr/>
              </a:pPr>
              <a:r>
                <a:rPr lang="en-GB" sz="1600">
                  <a:solidFill>
                    <a:srgbClr val="66FF33"/>
                  </a:solidFill>
                  <a:effectLst>
                    <a:outerShdw blurRad="38100" dist="38100" dir="2700000" algn="tl">
                      <a:srgbClr val="FFFFFF"/>
                    </a:outerShdw>
                  </a:effectLst>
                  <a:latin typeface="Futura Medium" charset="0"/>
                  <a:ea typeface="ＭＳ Ｐゴシック" charset="0"/>
                  <a:cs typeface="ＭＳ Ｐゴシック" charset="0"/>
                </a:rPr>
                <a:t>India</a:t>
              </a:r>
              <a:endParaRPr lang="en-GB" sz="1600">
                <a:solidFill>
                  <a:srgbClr val="66FF33"/>
                </a:solidFill>
                <a:latin typeface="Futura Medium" charset="0"/>
                <a:ea typeface="ＭＳ Ｐゴシック" charset="0"/>
                <a:cs typeface="ＭＳ Ｐゴシック" charset="0"/>
              </a:endParaRPr>
            </a:p>
          </p:txBody>
        </p:sp>
        <p:sp>
          <p:nvSpPr>
            <p:cNvPr id="35985" name="Line 102">
              <a:extLst>
                <a:ext uri="{FF2B5EF4-FFF2-40B4-BE49-F238E27FC236}">
                  <a16:creationId xmlns:a16="http://schemas.microsoft.com/office/drawing/2014/main" id="{FDEFBB31-EA94-8342-ADDC-016F5E5652B2}"/>
                </a:ext>
              </a:extLst>
            </p:cNvPr>
            <p:cNvSpPr>
              <a:spLocks noChangeShapeType="1"/>
            </p:cNvSpPr>
            <p:nvPr/>
          </p:nvSpPr>
          <p:spPr bwMode="auto">
            <a:xfrm>
              <a:off x="1472" y="3628"/>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86" name="Freeform 103">
              <a:extLst>
                <a:ext uri="{FF2B5EF4-FFF2-40B4-BE49-F238E27FC236}">
                  <a16:creationId xmlns:a16="http://schemas.microsoft.com/office/drawing/2014/main" id="{8852045A-1ABA-9046-8033-3F9D53DD24A7}"/>
                </a:ext>
              </a:extLst>
            </p:cNvPr>
            <p:cNvSpPr>
              <a:spLocks/>
            </p:cNvSpPr>
            <p:nvPr/>
          </p:nvSpPr>
          <p:spPr bwMode="auto">
            <a:xfrm>
              <a:off x="1472" y="3628"/>
              <a:ext cx="1" cy="18"/>
            </a:xfrm>
            <a:custGeom>
              <a:avLst/>
              <a:gdLst>
                <a:gd name="T0" fmla="*/ 0 w 1"/>
                <a:gd name="T1" fmla="*/ 0 h 18"/>
                <a:gd name="T2" fmla="*/ 0 w 1"/>
                <a:gd name="T3" fmla="*/ 9 h 18"/>
                <a:gd name="T4" fmla="*/ 0 w 1"/>
                <a:gd name="T5" fmla="*/ 18 h 18"/>
                <a:gd name="T6" fmla="*/ 0 60000 65536"/>
                <a:gd name="T7" fmla="*/ 0 60000 65536"/>
                <a:gd name="T8" fmla="*/ 0 60000 65536"/>
                <a:gd name="T9" fmla="*/ 0 w 1"/>
                <a:gd name="T10" fmla="*/ 0 h 18"/>
                <a:gd name="T11" fmla="*/ 1 w 1"/>
                <a:gd name="T12" fmla="*/ 18 h 18"/>
              </a:gdLst>
              <a:ahLst/>
              <a:cxnLst>
                <a:cxn ang="T6">
                  <a:pos x="T0" y="T1"/>
                </a:cxn>
                <a:cxn ang="T7">
                  <a:pos x="T2" y="T3"/>
                </a:cxn>
                <a:cxn ang="T8">
                  <a:pos x="T4" y="T5"/>
                </a:cxn>
              </a:cxnLst>
              <a:rect l="T9" t="T10" r="T11" b="T12"/>
              <a:pathLst>
                <a:path w="1" h="18">
                  <a:moveTo>
                    <a:pt x="0" y="0"/>
                  </a:moveTo>
                  <a:lnTo>
                    <a:pt x="0" y="9"/>
                  </a:lnTo>
                  <a:lnTo>
                    <a:pt x="0" y="1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87" name="Freeform 104">
              <a:extLst>
                <a:ext uri="{FF2B5EF4-FFF2-40B4-BE49-F238E27FC236}">
                  <a16:creationId xmlns:a16="http://schemas.microsoft.com/office/drawing/2014/main" id="{943AFB01-C1A7-4140-AD7D-081070AE1192}"/>
                </a:ext>
              </a:extLst>
            </p:cNvPr>
            <p:cNvSpPr>
              <a:spLocks/>
            </p:cNvSpPr>
            <p:nvPr/>
          </p:nvSpPr>
          <p:spPr bwMode="auto">
            <a:xfrm>
              <a:off x="1472" y="3637"/>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88" name="Line 105">
              <a:extLst>
                <a:ext uri="{FF2B5EF4-FFF2-40B4-BE49-F238E27FC236}">
                  <a16:creationId xmlns:a16="http://schemas.microsoft.com/office/drawing/2014/main" id="{A7AE3DB7-73C7-354F-896F-E6E4F0E4C2F5}"/>
                </a:ext>
              </a:extLst>
            </p:cNvPr>
            <p:cNvSpPr>
              <a:spLocks noChangeShapeType="1"/>
            </p:cNvSpPr>
            <p:nvPr/>
          </p:nvSpPr>
          <p:spPr bwMode="auto">
            <a:xfrm flipV="1">
              <a:off x="1472" y="3628"/>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89" name="Line 106">
              <a:extLst>
                <a:ext uri="{FF2B5EF4-FFF2-40B4-BE49-F238E27FC236}">
                  <a16:creationId xmlns:a16="http://schemas.microsoft.com/office/drawing/2014/main" id="{B6E96617-F5A2-BA48-BD82-A80E54EE928E}"/>
                </a:ext>
              </a:extLst>
            </p:cNvPr>
            <p:cNvSpPr>
              <a:spLocks noChangeShapeType="1"/>
            </p:cNvSpPr>
            <p:nvPr/>
          </p:nvSpPr>
          <p:spPr bwMode="auto">
            <a:xfrm flipV="1">
              <a:off x="1472" y="3619"/>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0" name="Line 107">
              <a:extLst>
                <a:ext uri="{FF2B5EF4-FFF2-40B4-BE49-F238E27FC236}">
                  <a16:creationId xmlns:a16="http://schemas.microsoft.com/office/drawing/2014/main" id="{157B81AC-AD7D-0E4C-8A4C-431CC98E64AD}"/>
                </a:ext>
              </a:extLst>
            </p:cNvPr>
            <p:cNvSpPr>
              <a:spLocks noChangeShapeType="1"/>
            </p:cNvSpPr>
            <p:nvPr/>
          </p:nvSpPr>
          <p:spPr bwMode="auto">
            <a:xfrm flipV="1">
              <a:off x="1472" y="3610"/>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1" name="Freeform 108">
              <a:extLst>
                <a:ext uri="{FF2B5EF4-FFF2-40B4-BE49-F238E27FC236}">
                  <a16:creationId xmlns:a16="http://schemas.microsoft.com/office/drawing/2014/main" id="{0B559255-6A65-814D-BC05-A6860FB52C04}"/>
                </a:ext>
              </a:extLst>
            </p:cNvPr>
            <p:cNvSpPr>
              <a:spLocks/>
            </p:cNvSpPr>
            <p:nvPr/>
          </p:nvSpPr>
          <p:spPr bwMode="auto">
            <a:xfrm>
              <a:off x="1472" y="3610"/>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2" name="Freeform 109">
              <a:extLst>
                <a:ext uri="{FF2B5EF4-FFF2-40B4-BE49-F238E27FC236}">
                  <a16:creationId xmlns:a16="http://schemas.microsoft.com/office/drawing/2014/main" id="{39A911AC-EABB-A340-BAB5-026D7C00DF85}"/>
                </a:ext>
              </a:extLst>
            </p:cNvPr>
            <p:cNvSpPr>
              <a:spLocks/>
            </p:cNvSpPr>
            <p:nvPr/>
          </p:nvSpPr>
          <p:spPr bwMode="auto">
            <a:xfrm>
              <a:off x="1480" y="3600"/>
              <a:ext cx="1" cy="10"/>
            </a:xfrm>
            <a:custGeom>
              <a:avLst/>
              <a:gdLst>
                <a:gd name="T0" fmla="*/ 0 w 1"/>
                <a:gd name="T1" fmla="*/ 10 h 10"/>
                <a:gd name="T2" fmla="*/ 0 w 1"/>
                <a:gd name="T3" fmla="*/ 0 h 10"/>
                <a:gd name="T4" fmla="*/ 0 w 1"/>
                <a:gd name="T5" fmla="*/ 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10"/>
                  </a:move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3" name="Line 110">
              <a:extLst>
                <a:ext uri="{FF2B5EF4-FFF2-40B4-BE49-F238E27FC236}">
                  <a16:creationId xmlns:a16="http://schemas.microsoft.com/office/drawing/2014/main" id="{A39DB718-E84F-9640-AD99-52C3F0A10BD4}"/>
                </a:ext>
              </a:extLst>
            </p:cNvPr>
            <p:cNvSpPr>
              <a:spLocks noChangeShapeType="1"/>
            </p:cNvSpPr>
            <p:nvPr/>
          </p:nvSpPr>
          <p:spPr bwMode="auto">
            <a:xfrm>
              <a:off x="1480" y="3600"/>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4" name="Freeform 111">
              <a:extLst>
                <a:ext uri="{FF2B5EF4-FFF2-40B4-BE49-F238E27FC236}">
                  <a16:creationId xmlns:a16="http://schemas.microsoft.com/office/drawing/2014/main" id="{22480F1A-AC17-6646-B6BA-21F75BCE1991}"/>
                </a:ext>
              </a:extLst>
            </p:cNvPr>
            <p:cNvSpPr>
              <a:spLocks/>
            </p:cNvSpPr>
            <p:nvPr/>
          </p:nvSpPr>
          <p:spPr bwMode="auto">
            <a:xfrm>
              <a:off x="1480" y="3591"/>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5" name="Line 112">
              <a:extLst>
                <a:ext uri="{FF2B5EF4-FFF2-40B4-BE49-F238E27FC236}">
                  <a16:creationId xmlns:a16="http://schemas.microsoft.com/office/drawing/2014/main" id="{23B90782-5CCE-F046-9A0D-75ED4118BA6E}"/>
                </a:ext>
              </a:extLst>
            </p:cNvPr>
            <p:cNvSpPr>
              <a:spLocks noChangeShapeType="1"/>
            </p:cNvSpPr>
            <p:nvPr/>
          </p:nvSpPr>
          <p:spPr bwMode="auto">
            <a:xfrm>
              <a:off x="1488" y="3591"/>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6" name="Freeform 113">
              <a:extLst>
                <a:ext uri="{FF2B5EF4-FFF2-40B4-BE49-F238E27FC236}">
                  <a16:creationId xmlns:a16="http://schemas.microsoft.com/office/drawing/2014/main" id="{51F22D92-B7D9-6D4A-9DBF-4A25AFD8A285}"/>
                </a:ext>
              </a:extLst>
            </p:cNvPr>
            <p:cNvSpPr>
              <a:spLocks/>
            </p:cNvSpPr>
            <p:nvPr/>
          </p:nvSpPr>
          <p:spPr bwMode="auto">
            <a:xfrm>
              <a:off x="1488" y="3582"/>
              <a:ext cx="8" cy="9"/>
            </a:xfrm>
            <a:custGeom>
              <a:avLst/>
              <a:gdLst>
                <a:gd name="T0" fmla="*/ 0 w 8"/>
                <a:gd name="T1" fmla="*/ 9 h 9"/>
                <a:gd name="T2" fmla="*/ 0 w 8"/>
                <a:gd name="T3" fmla="*/ 9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9"/>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5997" name="Line 114">
              <a:extLst>
                <a:ext uri="{FF2B5EF4-FFF2-40B4-BE49-F238E27FC236}">
                  <a16:creationId xmlns:a16="http://schemas.microsoft.com/office/drawing/2014/main" id="{E90F231E-3E0F-3444-A9D1-F5CDAF8BAC56}"/>
                </a:ext>
              </a:extLst>
            </p:cNvPr>
            <p:cNvSpPr>
              <a:spLocks noChangeShapeType="1"/>
            </p:cNvSpPr>
            <p:nvPr/>
          </p:nvSpPr>
          <p:spPr bwMode="auto">
            <a:xfrm flipV="1">
              <a:off x="1496" y="3573"/>
              <a:ext cx="1"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8" name="Line 115">
              <a:extLst>
                <a:ext uri="{FF2B5EF4-FFF2-40B4-BE49-F238E27FC236}">
                  <a16:creationId xmlns:a16="http://schemas.microsoft.com/office/drawing/2014/main" id="{7FD1315C-B5DA-8B46-91A3-137E978A6C4D}"/>
                </a:ext>
              </a:extLst>
            </p:cNvPr>
            <p:cNvSpPr>
              <a:spLocks noChangeShapeType="1"/>
            </p:cNvSpPr>
            <p:nvPr/>
          </p:nvSpPr>
          <p:spPr bwMode="auto">
            <a:xfrm>
              <a:off x="1496" y="3573"/>
              <a:ext cx="1"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999" name="Line 116">
              <a:extLst>
                <a:ext uri="{FF2B5EF4-FFF2-40B4-BE49-F238E27FC236}">
                  <a16:creationId xmlns:a16="http://schemas.microsoft.com/office/drawing/2014/main" id="{A5F76CA2-DA57-B441-803D-6E8785D9CCD6}"/>
                </a:ext>
              </a:extLst>
            </p:cNvPr>
            <p:cNvSpPr>
              <a:spLocks noChangeShapeType="1"/>
            </p:cNvSpPr>
            <p:nvPr/>
          </p:nvSpPr>
          <p:spPr bwMode="auto">
            <a:xfrm>
              <a:off x="1496" y="3573"/>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0" name="Freeform 117">
              <a:extLst>
                <a:ext uri="{FF2B5EF4-FFF2-40B4-BE49-F238E27FC236}">
                  <a16:creationId xmlns:a16="http://schemas.microsoft.com/office/drawing/2014/main" id="{E493C79F-D07B-A64E-85F8-3144CC5D4F93}"/>
                </a:ext>
              </a:extLst>
            </p:cNvPr>
            <p:cNvSpPr>
              <a:spLocks/>
            </p:cNvSpPr>
            <p:nvPr/>
          </p:nvSpPr>
          <p:spPr bwMode="auto">
            <a:xfrm>
              <a:off x="1504" y="3573"/>
              <a:ext cx="9" cy="9"/>
            </a:xfrm>
            <a:custGeom>
              <a:avLst/>
              <a:gdLst>
                <a:gd name="T0" fmla="*/ 0 w 9"/>
                <a:gd name="T1" fmla="*/ 0 h 9"/>
                <a:gd name="T2" fmla="*/ 9 w 9"/>
                <a:gd name="T3" fmla="*/ 9 h 9"/>
                <a:gd name="T4" fmla="*/ 9 w 9"/>
                <a:gd name="T5" fmla="*/ 9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lnTo>
                    <a:pt x="9" y="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1" name="Freeform 118">
              <a:extLst>
                <a:ext uri="{FF2B5EF4-FFF2-40B4-BE49-F238E27FC236}">
                  <a16:creationId xmlns:a16="http://schemas.microsoft.com/office/drawing/2014/main" id="{A5939774-7960-AE4A-B548-E19E9A9C1A65}"/>
                </a:ext>
              </a:extLst>
            </p:cNvPr>
            <p:cNvSpPr>
              <a:spLocks/>
            </p:cNvSpPr>
            <p:nvPr/>
          </p:nvSpPr>
          <p:spPr bwMode="auto">
            <a:xfrm>
              <a:off x="1513" y="3573"/>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2" name="Freeform 119">
              <a:extLst>
                <a:ext uri="{FF2B5EF4-FFF2-40B4-BE49-F238E27FC236}">
                  <a16:creationId xmlns:a16="http://schemas.microsoft.com/office/drawing/2014/main" id="{FE4E11F4-1314-0B43-9D9A-1C26A740E49F}"/>
                </a:ext>
              </a:extLst>
            </p:cNvPr>
            <p:cNvSpPr>
              <a:spLocks/>
            </p:cNvSpPr>
            <p:nvPr/>
          </p:nvSpPr>
          <p:spPr bwMode="auto">
            <a:xfrm>
              <a:off x="1513" y="3573"/>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3" name="Freeform 120">
              <a:extLst>
                <a:ext uri="{FF2B5EF4-FFF2-40B4-BE49-F238E27FC236}">
                  <a16:creationId xmlns:a16="http://schemas.microsoft.com/office/drawing/2014/main" id="{61EA0D3A-2774-3241-A40F-C64F0EB3FE78}"/>
                </a:ext>
              </a:extLst>
            </p:cNvPr>
            <p:cNvSpPr>
              <a:spLocks/>
            </p:cNvSpPr>
            <p:nvPr/>
          </p:nvSpPr>
          <p:spPr bwMode="auto">
            <a:xfrm>
              <a:off x="1521" y="3555"/>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4" name="Line 121">
              <a:extLst>
                <a:ext uri="{FF2B5EF4-FFF2-40B4-BE49-F238E27FC236}">
                  <a16:creationId xmlns:a16="http://schemas.microsoft.com/office/drawing/2014/main" id="{413299C0-3B2D-384F-8BF3-46D7A205F131}"/>
                </a:ext>
              </a:extLst>
            </p:cNvPr>
            <p:cNvSpPr>
              <a:spLocks noChangeShapeType="1"/>
            </p:cNvSpPr>
            <p:nvPr/>
          </p:nvSpPr>
          <p:spPr bwMode="auto">
            <a:xfrm flipV="1">
              <a:off x="1529" y="3546"/>
              <a:ext cx="8"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5" name="Line 122">
              <a:extLst>
                <a:ext uri="{FF2B5EF4-FFF2-40B4-BE49-F238E27FC236}">
                  <a16:creationId xmlns:a16="http://schemas.microsoft.com/office/drawing/2014/main" id="{09A43426-0148-7844-B7F0-C70FD845B163}"/>
                </a:ext>
              </a:extLst>
            </p:cNvPr>
            <p:cNvSpPr>
              <a:spLocks noChangeShapeType="1"/>
            </p:cNvSpPr>
            <p:nvPr/>
          </p:nvSpPr>
          <p:spPr bwMode="auto">
            <a:xfrm>
              <a:off x="1537" y="3546"/>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6" name="Freeform 123">
              <a:extLst>
                <a:ext uri="{FF2B5EF4-FFF2-40B4-BE49-F238E27FC236}">
                  <a16:creationId xmlns:a16="http://schemas.microsoft.com/office/drawing/2014/main" id="{B7C74AE6-3B9C-6946-828E-E3DC2EF0F8EC}"/>
                </a:ext>
              </a:extLst>
            </p:cNvPr>
            <p:cNvSpPr>
              <a:spLocks/>
            </p:cNvSpPr>
            <p:nvPr/>
          </p:nvSpPr>
          <p:spPr bwMode="auto">
            <a:xfrm>
              <a:off x="1545" y="3536"/>
              <a:ext cx="16" cy="10"/>
            </a:xfrm>
            <a:custGeom>
              <a:avLst/>
              <a:gdLst>
                <a:gd name="T0" fmla="*/ 0 w 16"/>
                <a:gd name="T1" fmla="*/ 10 h 10"/>
                <a:gd name="T2" fmla="*/ 8 w 16"/>
                <a:gd name="T3" fmla="*/ 0 h 10"/>
                <a:gd name="T4" fmla="*/ 16 w 16"/>
                <a:gd name="T5" fmla="*/ 0 h 10"/>
                <a:gd name="T6" fmla="*/ 0 60000 65536"/>
                <a:gd name="T7" fmla="*/ 0 60000 65536"/>
                <a:gd name="T8" fmla="*/ 0 60000 65536"/>
                <a:gd name="T9" fmla="*/ 0 w 16"/>
                <a:gd name="T10" fmla="*/ 0 h 10"/>
                <a:gd name="T11" fmla="*/ 16 w 16"/>
                <a:gd name="T12" fmla="*/ 10 h 10"/>
              </a:gdLst>
              <a:ahLst/>
              <a:cxnLst>
                <a:cxn ang="T6">
                  <a:pos x="T0" y="T1"/>
                </a:cxn>
                <a:cxn ang="T7">
                  <a:pos x="T2" y="T3"/>
                </a:cxn>
                <a:cxn ang="T8">
                  <a:pos x="T4" y="T5"/>
                </a:cxn>
              </a:cxnLst>
              <a:rect l="T9" t="T10" r="T11" b="T12"/>
              <a:pathLst>
                <a:path w="16" h="10">
                  <a:moveTo>
                    <a:pt x="0" y="10"/>
                  </a:moveTo>
                  <a:lnTo>
                    <a:pt x="8" y="0"/>
                  </a:lnTo>
                  <a:lnTo>
                    <a:pt x="16"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7" name="Line 124">
              <a:extLst>
                <a:ext uri="{FF2B5EF4-FFF2-40B4-BE49-F238E27FC236}">
                  <a16:creationId xmlns:a16="http://schemas.microsoft.com/office/drawing/2014/main" id="{3A7D4FB0-DA66-0E42-87AA-AEF04D98DCD8}"/>
                </a:ext>
              </a:extLst>
            </p:cNvPr>
            <p:cNvSpPr>
              <a:spLocks noChangeShapeType="1"/>
            </p:cNvSpPr>
            <p:nvPr/>
          </p:nvSpPr>
          <p:spPr bwMode="auto">
            <a:xfrm>
              <a:off x="1561" y="3536"/>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08" name="Freeform 125">
              <a:extLst>
                <a:ext uri="{FF2B5EF4-FFF2-40B4-BE49-F238E27FC236}">
                  <a16:creationId xmlns:a16="http://schemas.microsoft.com/office/drawing/2014/main" id="{57880912-9D45-DB43-B4BE-8C209220CE46}"/>
                </a:ext>
              </a:extLst>
            </p:cNvPr>
            <p:cNvSpPr>
              <a:spLocks/>
            </p:cNvSpPr>
            <p:nvPr/>
          </p:nvSpPr>
          <p:spPr bwMode="auto">
            <a:xfrm>
              <a:off x="1569" y="3527"/>
              <a:ext cx="17" cy="9"/>
            </a:xfrm>
            <a:custGeom>
              <a:avLst/>
              <a:gdLst>
                <a:gd name="T0" fmla="*/ 0 w 17"/>
                <a:gd name="T1" fmla="*/ 9 h 9"/>
                <a:gd name="T2" fmla="*/ 9 w 17"/>
                <a:gd name="T3" fmla="*/ 0 h 9"/>
                <a:gd name="T4" fmla="*/ 17 w 17"/>
                <a:gd name="T5" fmla="*/ 0 h 9"/>
                <a:gd name="T6" fmla="*/ 0 60000 65536"/>
                <a:gd name="T7" fmla="*/ 0 60000 65536"/>
                <a:gd name="T8" fmla="*/ 0 60000 65536"/>
                <a:gd name="T9" fmla="*/ 0 w 17"/>
                <a:gd name="T10" fmla="*/ 0 h 9"/>
                <a:gd name="T11" fmla="*/ 17 w 17"/>
                <a:gd name="T12" fmla="*/ 9 h 9"/>
              </a:gdLst>
              <a:ahLst/>
              <a:cxnLst>
                <a:cxn ang="T6">
                  <a:pos x="T0" y="T1"/>
                </a:cxn>
                <a:cxn ang="T7">
                  <a:pos x="T2" y="T3"/>
                </a:cxn>
                <a:cxn ang="T8">
                  <a:pos x="T4" y="T5"/>
                </a:cxn>
              </a:cxnLst>
              <a:rect l="T9" t="T10" r="T11" b="T12"/>
              <a:pathLst>
                <a:path w="17" h="9">
                  <a:moveTo>
                    <a:pt x="0" y="9"/>
                  </a:moveTo>
                  <a:lnTo>
                    <a:pt x="9" y="0"/>
                  </a:lnTo>
                  <a:lnTo>
                    <a:pt x="17"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09" name="Line 126">
              <a:extLst>
                <a:ext uri="{FF2B5EF4-FFF2-40B4-BE49-F238E27FC236}">
                  <a16:creationId xmlns:a16="http://schemas.microsoft.com/office/drawing/2014/main" id="{BD883CE4-E696-C341-BE9A-B63576F4735F}"/>
                </a:ext>
              </a:extLst>
            </p:cNvPr>
            <p:cNvSpPr>
              <a:spLocks noChangeShapeType="1"/>
            </p:cNvSpPr>
            <p:nvPr/>
          </p:nvSpPr>
          <p:spPr bwMode="auto">
            <a:xfrm>
              <a:off x="1586" y="3527"/>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0" name="Line 127">
              <a:extLst>
                <a:ext uri="{FF2B5EF4-FFF2-40B4-BE49-F238E27FC236}">
                  <a16:creationId xmlns:a16="http://schemas.microsoft.com/office/drawing/2014/main" id="{9A46354F-EA24-4246-B25D-A73E0A4AA356}"/>
                </a:ext>
              </a:extLst>
            </p:cNvPr>
            <p:cNvSpPr>
              <a:spLocks noChangeShapeType="1"/>
            </p:cNvSpPr>
            <p:nvPr/>
          </p:nvSpPr>
          <p:spPr bwMode="auto">
            <a:xfrm>
              <a:off x="1594" y="3527"/>
              <a:ext cx="8"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1" name="Freeform 128">
              <a:extLst>
                <a:ext uri="{FF2B5EF4-FFF2-40B4-BE49-F238E27FC236}">
                  <a16:creationId xmlns:a16="http://schemas.microsoft.com/office/drawing/2014/main" id="{58E5B42E-5681-674C-A93A-1C0DEF6EC0DF}"/>
                </a:ext>
              </a:extLst>
            </p:cNvPr>
            <p:cNvSpPr>
              <a:spLocks/>
            </p:cNvSpPr>
            <p:nvPr/>
          </p:nvSpPr>
          <p:spPr bwMode="auto">
            <a:xfrm>
              <a:off x="1602" y="3518"/>
              <a:ext cx="24" cy="9"/>
            </a:xfrm>
            <a:custGeom>
              <a:avLst/>
              <a:gdLst>
                <a:gd name="T0" fmla="*/ 0 w 24"/>
                <a:gd name="T1" fmla="*/ 9 h 9"/>
                <a:gd name="T2" fmla="*/ 8 w 24"/>
                <a:gd name="T3" fmla="*/ 0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8" y="0"/>
                  </a:lnTo>
                  <a:lnTo>
                    <a:pt x="24"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2" name="Freeform 129">
              <a:extLst>
                <a:ext uri="{FF2B5EF4-FFF2-40B4-BE49-F238E27FC236}">
                  <a16:creationId xmlns:a16="http://schemas.microsoft.com/office/drawing/2014/main" id="{A54D2DAC-474E-7242-A8E5-2BB22FA2E6E7}"/>
                </a:ext>
              </a:extLst>
            </p:cNvPr>
            <p:cNvSpPr>
              <a:spLocks/>
            </p:cNvSpPr>
            <p:nvPr/>
          </p:nvSpPr>
          <p:spPr bwMode="auto">
            <a:xfrm>
              <a:off x="1626" y="3518"/>
              <a:ext cx="25" cy="1"/>
            </a:xfrm>
            <a:custGeom>
              <a:avLst/>
              <a:gdLst>
                <a:gd name="T0" fmla="*/ 0 w 25"/>
                <a:gd name="T1" fmla="*/ 0 h 1"/>
                <a:gd name="T2" fmla="*/ 8 w 25"/>
                <a:gd name="T3" fmla="*/ 0 h 1"/>
                <a:gd name="T4" fmla="*/ 25 w 25"/>
                <a:gd name="T5" fmla="*/ 0 h 1"/>
                <a:gd name="T6" fmla="*/ 0 60000 65536"/>
                <a:gd name="T7" fmla="*/ 0 60000 65536"/>
                <a:gd name="T8" fmla="*/ 0 60000 65536"/>
                <a:gd name="T9" fmla="*/ 0 w 25"/>
                <a:gd name="T10" fmla="*/ 0 h 1"/>
                <a:gd name="T11" fmla="*/ 25 w 25"/>
                <a:gd name="T12" fmla="*/ 1 h 1"/>
              </a:gdLst>
              <a:ahLst/>
              <a:cxnLst>
                <a:cxn ang="T6">
                  <a:pos x="T0" y="T1"/>
                </a:cxn>
                <a:cxn ang="T7">
                  <a:pos x="T2" y="T3"/>
                </a:cxn>
                <a:cxn ang="T8">
                  <a:pos x="T4" y="T5"/>
                </a:cxn>
              </a:cxnLst>
              <a:rect l="T9" t="T10" r="T11" b="T12"/>
              <a:pathLst>
                <a:path w="25" h="1">
                  <a:moveTo>
                    <a:pt x="0" y="0"/>
                  </a:moveTo>
                  <a:lnTo>
                    <a:pt x="8" y="0"/>
                  </a:lnTo>
                  <a:lnTo>
                    <a:pt x="25"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3" name="Freeform 130">
              <a:extLst>
                <a:ext uri="{FF2B5EF4-FFF2-40B4-BE49-F238E27FC236}">
                  <a16:creationId xmlns:a16="http://schemas.microsoft.com/office/drawing/2014/main" id="{C97F39A7-B0F1-8C46-83FD-D0F66B44570D}"/>
                </a:ext>
              </a:extLst>
            </p:cNvPr>
            <p:cNvSpPr>
              <a:spLocks/>
            </p:cNvSpPr>
            <p:nvPr/>
          </p:nvSpPr>
          <p:spPr bwMode="auto">
            <a:xfrm>
              <a:off x="1651" y="3500"/>
              <a:ext cx="24" cy="18"/>
            </a:xfrm>
            <a:custGeom>
              <a:avLst/>
              <a:gdLst>
                <a:gd name="T0" fmla="*/ 0 w 24"/>
                <a:gd name="T1" fmla="*/ 18 h 18"/>
                <a:gd name="T2" fmla="*/ 8 w 24"/>
                <a:gd name="T3" fmla="*/ 9 h 18"/>
                <a:gd name="T4" fmla="*/ 24 w 24"/>
                <a:gd name="T5" fmla="*/ 0 h 18"/>
                <a:gd name="T6" fmla="*/ 0 60000 65536"/>
                <a:gd name="T7" fmla="*/ 0 60000 65536"/>
                <a:gd name="T8" fmla="*/ 0 60000 65536"/>
                <a:gd name="T9" fmla="*/ 0 w 24"/>
                <a:gd name="T10" fmla="*/ 0 h 18"/>
                <a:gd name="T11" fmla="*/ 24 w 24"/>
                <a:gd name="T12" fmla="*/ 18 h 18"/>
              </a:gdLst>
              <a:ahLst/>
              <a:cxnLst>
                <a:cxn ang="T6">
                  <a:pos x="T0" y="T1"/>
                </a:cxn>
                <a:cxn ang="T7">
                  <a:pos x="T2" y="T3"/>
                </a:cxn>
                <a:cxn ang="T8">
                  <a:pos x="T4" y="T5"/>
                </a:cxn>
              </a:cxnLst>
              <a:rect l="T9" t="T10" r="T11" b="T12"/>
              <a:pathLst>
                <a:path w="24" h="18">
                  <a:moveTo>
                    <a:pt x="0" y="18"/>
                  </a:moveTo>
                  <a:lnTo>
                    <a:pt x="8" y="9"/>
                  </a:lnTo>
                  <a:lnTo>
                    <a:pt x="24"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4" name="Line 131">
              <a:extLst>
                <a:ext uri="{FF2B5EF4-FFF2-40B4-BE49-F238E27FC236}">
                  <a16:creationId xmlns:a16="http://schemas.microsoft.com/office/drawing/2014/main" id="{9495B43C-2BA3-DA48-A68E-A3C367E8C0C4}"/>
                </a:ext>
              </a:extLst>
            </p:cNvPr>
            <p:cNvSpPr>
              <a:spLocks noChangeShapeType="1"/>
            </p:cNvSpPr>
            <p:nvPr/>
          </p:nvSpPr>
          <p:spPr bwMode="auto">
            <a:xfrm flipV="1">
              <a:off x="1675" y="3491"/>
              <a:ext cx="24"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5" name="Freeform 132">
              <a:extLst>
                <a:ext uri="{FF2B5EF4-FFF2-40B4-BE49-F238E27FC236}">
                  <a16:creationId xmlns:a16="http://schemas.microsoft.com/office/drawing/2014/main" id="{42A0038B-31EB-7640-965A-399A27D55538}"/>
                </a:ext>
              </a:extLst>
            </p:cNvPr>
            <p:cNvSpPr>
              <a:spLocks/>
            </p:cNvSpPr>
            <p:nvPr/>
          </p:nvSpPr>
          <p:spPr bwMode="auto">
            <a:xfrm>
              <a:off x="1699" y="3482"/>
              <a:ext cx="25" cy="9"/>
            </a:xfrm>
            <a:custGeom>
              <a:avLst/>
              <a:gdLst>
                <a:gd name="T0" fmla="*/ 0 w 25"/>
                <a:gd name="T1" fmla="*/ 9 h 9"/>
                <a:gd name="T2" fmla="*/ 9 w 25"/>
                <a:gd name="T3" fmla="*/ 0 h 9"/>
                <a:gd name="T4" fmla="*/ 25 w 25"/>
                <a:gd name="T5" fmla="*/ 0 h 9"/>
                <a:gd name="T6" fmla="*/ 0 60000 65536"/>
                <a:gd name="T7" fmla="*/ 0 60000 65536"/>
                <a:gd name="T8" fmla="*/ 0 60000 65536"/>
                <a:gd name="T9" fmla="*/ 0 w 25"/>
                <a:gd name="T10" fmla="*/ 0 h 9"/>
                <a:gd name="T11" fmla="*/ 25 w 25"/>
                <a:gd name="T12" fmla="*/ 9 h 9"/>
              </a:gdLst>
              <a:ahLst/>
              <a:cxnLst>
                <a:cxn ang="T6">
                  <a:pos x="T0" y="T1"/>
                </a:cxn>
                <a:cxn ang="T7">
                  <a:pos x="T2" y="T3"/>
                </a:cxn>
                <a:cxn ang="T8">
                  <a:pos x="T4" y="T5"/>
                </a:cxn>
              </a:cxnLst>
              <a:rect l="T9" t="T10" r="T11" b="T12"/>
              <a:pathLst>
                <a:path w="25" h="9">
                  <a:moveTo>
                    <a:pt x="0" y="9"/>
                  </a:moveTo>
                  <a:lnTo>
                    <a:pt x="9" y="0"/>
                  </a:lnTo>
                  <a:lnTo>
                    <a:pt x="25"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6" name="Freeform 133">
              <a:extLst>
                <a:ext uri="{FF2B5EF4-FFF2-40B4-BE49-F238E27FC236}">
                  <a16:creationId xmlns:a16="http://schemas.microsoft.com/office/drawing/2014/main" id="{CB29B911-44C4-E64A-B930-9FCDA9D1C7F8}"/>
                </a:ext>
              </a:extLst>
            </p:cNvPr>
            <p:cNvSpPr>
              <a:spLocks/>
            </p:cNvSpPr>
            <p:nvPr/>
          </p:nvSpPr>
          <p:spPr bwMode="auto">
            <a:xfrm>
              <a:off x="1724" y="3482"/>
              <a:ext cx="24" cy="9"/>
            </a:xfrm>
            <a:custGeom>
              <a:avLst/>
              <a:gdLst>
                <a:gd name="T0" fmla="*/ 0 w 24"/>
                <a:gd name="T1" fmla="*/ 0 h 9"/>
                <a:gd name="T2" fmla="*/ 8 w 24"/>
                <a:gd name="T3" fmla="*/ 0 h 9"/>
                <a:gd name="T4" fmla="*/ 24 w 24"/>
                <a:gd name="T5" fmla="*/ 9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0"/>
                  </a:moveTo>
                  <a:lnTo>
                    <a:pt x="8" y="0"/>
                  </a:lnTo>
                  <a:lnTo>
                    <a:pt x="24" y="9"/>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7" name="Line 134">
              <a:extLst>
                <a:ext uri="{FF2B5EF4-FFF2-40B4-BE49-F238E27FC236}">
                  <a16:creationId xmlns:a16="http://schemas.microsoft.com/office/drawing/2014/main" id="{2CBAAC35-C87B-DE44-9E81-E973AFB13D84}"/>
                </a:ext>
              </a:extLst>
            </p:cNvPr>
            <p:cNvSpPr>
              <a:spLocks noChangeShapeType="1"/>
            </p:cNvSpPr>
            <p:nvPr/>
          </p:nvSpPr>
          <p:spPr bwMode="auto">
            <a:xfrm>
              <a:off x="1748" y="3491"/>
              <a:ext cx="25" cy="9"/>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18" name="Freeform 135">
              <a:extLst>
                <a:ext uri="{FF2B5EF4-FFF2-40B4-BE49-F238E27FC236}">
                  <a16:creationId xmlns:a16="http://schemas.microsoft.com/office/drawing/2014/main" id="{4D4F7550-6BA4-A847-843B-DB43C081ED79}"/>
                </a:ext>
              </a:extLst>
            </p:cNvPr>
            <p:cNvSpPr>
              <a:spLocks/>
            </p:cNvSpPr>
            <p:nvPr/>
          </p:nvSpPr>
          <p:spPr bwMode="auto">
            <a:xfrm>
              <a:off x="1773" y="3500"/>
              <a:ext cx="24" cy="18"/>
            </a:xfrm>
            <a:custGeom>
              <a:avLst/>
              <a:gdLst>
                <a:gd name="T0" fmla="*/ 0 w 24"/>
                <a:gd name="T1" fmla="*/ 0 h 18"/>
                <a:gd name="T2" fmla="*/ 8 w 24"/>
                <a:gd name="T3" fmla="*/ 9 h 18"/>
                <a:gd name="T4" fmla="*/ 24 w 24"/>
                <a:gd name="T5" fmla="*/ 18 h 18"/>
                <a:gd name="T6" fmla="*/ 0 60000 65536"/>
                <a:gd name="T7" fmla="*/ 0 60000 65536"/>
                <a:gd name="T8" fmla="*/ 0 60000 65536"/>
                <a:gd name="T9" fmla="*/ 0 w 24"/>
                <a:gd name="T10" fmla="*/ 0 h 18"/>
                <a:gd name="T11" fmla="*/ 24 w 24"/>
                <a:gd name="T12" fmla="*/ 18 h 18"/>
              </a:gdLst>
              <a:ahLst/>
              <a:cxnLst>
                <a:cxn ang="T6">
                  <a:pos x="T0" y="T1"/>
                </a:cxn>
                <a:cxn ang="T7">
                  <a:pos x="T2" y="T3"/>
                </a:cxn>
                <a:cxn ang="T8">
                  <a:pos x="T4" y="T5"/>
                </a:cxn>
              </a:cxnLst>
              <a:rect l="T9" t="T10" r="T11" b="T12"/>
              <a:pathLst>
                <a:path w="24" h="18">
                  <a:moveTo>
                    <a:pt x="0" y="0"/>
                  </a:moveTo>
                  <a:lnTo>
                    <a:pt x="8" y="9"/>
                  </a:lnTo>
                  <a:lnTo>
                    <a:pt x="24" y="18"/>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19" name="Freeform 136">
              <a:extLst>
                <a:ext uri="{FF2B5EF4-FFF2-40B4-BE49-F238E27FC236}">
                  <a16:creationId xmlns:a16="http://schemas.microsoft.com/office/drawing/2014/main" id="{CBFD692F-8FDE-C24D-B74B-374AB341E23B}"/>
                </a:ext>
              </a:extLst>
            </p:cNvPr>
            <p:cNvSpPr>
              <a:spLocks/>
            </p:cNvSpPr>
            <p:nvPr/>
          </p:nvSpPr>
          <p:spPr bwMode="auto">
            <a:xfrm>
              <a:off x="1797" y="3518"/>
              <a:ext cx="32" cy="1"/>
            </a:xfrm>
            <a:custGeom>
              <a:avLst/>
              <a:gdLst>
                <a:gd name="T0" fmla="*/ 0 w 32"/>
                <a:gd name="T1" fmla="*/ 0 h 1"/>
                <a:gd name="T2" fmla="*/ 16 w 32"/>
                <a:gd name="T3" fmla="*/ 0 h 1"/>
                <a:gd name="T4" fmla="*/ 32 w 32"/>
                <a:gd name="T5" fmla="*/ 0 h 1"/>
                <a:gd name="T6" fmla="*/ 0 60000 65536"/>
                <a:gd name="T7" fmla="*/ 0 60000 65536"/>
                <a:gd name="T8" fmla="*/ 0 60000 65536"/>
                <a:gd name="T9" fmla="*/ 0 w 32"/>
                <a:gd name="T10" fmla="*/ 0 h 1"/>
                <a:gd name="T11" fmla="*/ 32 w 32"/>
                <a:gd name="T12" fmla="*/ 1 h 1"/>
              </a:gdLst>
              <a:ahLst/>
              <a:cxnLst>
                <a:cxn ang="T6">
                  <a:pos x="T0" y="T1"/>
                </a:cxn>
                <a:cxn ang="T7">
                  <a:pos x="T2" y="T3"/>
                </a:cxn>
                <a:cxn ang="T8">
                  <a:pos x="T4" y="T5"/>
                </a:cxn>
              </a:cxnLst>
              <a:rect l="T9" t="T10" r="T11" b="T12"/>
              <a:pathLst>
                <a:path w="32" h="1">
                  <a:moveTo>
                    <a:pt x="0" y="0"/>
                  </a:moveTo>
                  <a:lnTo>
                    <a:pt x="16" y="0"/>
                  </a:lnTo>
                  <a:lnTo>
                    <a:pt x="32" y="0"/>
                  </a:lnTo>
                </a:path>
              </a:pathLst>
            </a:cu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20" name="Line 137">
              <a:extLst>
                <a:ext uri="{FF2B5EF4-FFF2-40B4-BE49-F238E27FC236}">
                  <a16:creationId xmlns:a16="http://schemas.microsoft.com/office/drawing/2014/main" id="{F4BA4E59-1C5B-DE41-B9BF-8B355AAAFCEF}"/>
                </a:ext>
              </a:extLst>
            </p:cNvPr>
            <p:cNvSpPr>
              <a:spLocks noChangeShapeType="1"/>
            </p:cNvSpPr>
            <p:nvPr/>
          </p:nvSpPr>
          <p:spPr bwMode="auto">
            <a:xfrm flipV="1">
              <a:off x="1618" y="3628"/>
              <a:ext cx="1"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1" name="Line 138">
              <a:extLst>
                <a:ext uri="{FF2B5EF4-FFF2-40B4-BE49-F238E27FC236}">
                  <a16:creationId xmlns:a16="http://schemas.microsoft.com/office/drawing/2014/main" id="{D8CF10FE-0B22-E142-90D3-03697DAF9E07}"/>
                </a:ext>
              </a:extLst>
            </p:cNvPr>
            <p:cNvSpPr>
              <a:spLocks noChangeShapeType="1"/>
            </p:cNvSpPr>
            <p:nvPr/>
          </p:nvSpPr>
          <p:spPr bwMode="auto">
            <a:xfrm>
              <a:off x="1618" y="3628"/>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2" name="Line 139">
              <a:extLst>
                <a:ext uri="{FF2B5EF4-FFF2-40B4-BE49-F238E27FC236}">
                  <a16:creationId xmlns:a16="http://schemas.microsoft.com/office/drawing/2014/main" id="{40B87FB4-D72D-9D49-9C28-A5ECCF99DC4B}"/>
                </a:ext>
              </a:extLst>
            </p:cNvPr>
            <p:cNvSpPr>
              <a:spLocks noChangeShapeType="1"/>
            </p:cNvSpPr>
            <p:nvPr/>
          </p:nvSpPr>
          <p:spPr bwMode="auto">
            <a:xfrm>
              <a:off x="1626" y="3628"/>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3" name="Line 140">
              <a:extLst>
                <a:ext uri="{FF2B5EF4-FFF2-40B4-BE49-F238E27FC236}">
                  <a16:creationId xmlns:a16="http://schemas.microsoft.com/office/drawing/2014/main" id="{2F1D0F1E-6E76-D84C-8415-857CDEB4F4DC}"/>
                </a:ext>
              </a:extLst>
            </p:cNvPr>
            <p:cNvSpPr>
              <a:spLocks noChangeShapeType="1"/>
            </p:cNvSpPr>
            <p:nvPr/>
          </p:nvSpPr>
          <p:spPr bwMode="auto">
            <a:xfrm>
              <a:off x="1634" y="3628"/>
              <a:ext cx="9"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4" name="Line 141">
              <a:extLst>
                <a:ext uri="{FF2B5EF4-FFF2-40B4-BE49-F238E27FC236}">
                  <a16:creationId xmlns:a16="http://schemas.microsoft.com/office/drawing/2014/main" id="{FA8AA323-9F3A-DD45-B031-33990FC7FC81}"/>
                </a:ext>
              </a:extLst>
            </p:cNvPr>
            <p:cNvSpPr>
              <a:spLocks noChangeShapeType="1"/>
            </p:cNvSpPr>
            <p:nvPr/>
          </p:nvSpPr>
          <p:spPr bwMode="auto">
            <a:xfrm flipV="1">
              <a:off x="1643" y="3619"/>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5" name="Line 142">
              <a:extLst>
                <a:ext uri="{FF2B5EF4-FFF2-40B4-BE49-F238E27FC236}">
                  <a16:creationId xmlns:a16="http://schemas.microsoft.com/office/drawing/2014/main" id="{86D4235E-AF16-8948-9598-CFF2951DBA1F}"/>
                </a:ext>
              </a:extLst>
            </p:cNvPr>
            <p:cNvSpPr>
              <a:spLocks noChangeShapeType="1"/>
            </p:cNvSpPr>
            <p:nvPr/>
          </p:nvSpPr>
          <p:spPr bwMode="auto">
            <a:xfrm flipV="1">
              <a:off x="1651" y="3610"/>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6" name="Line 143">
              <a:extLst>
                <a:ext uri="{FF2B5EF4-FFF2-40B4-BE49-F238E27FC236}">
                  <a16:creationId xmlns:a16="http://schemas.microsoft.com/office/drawing/2014/main" id="{C4D2E1F6-DABB-3B4C-B87D-979BB0306AE2}"/>
                </a:ext>
              </a:extLst>
            </p:cNvPr>
            <p:cNvSpPr>
              <a:spLocks noChangeShapeType="1"/>
            </p:cNvSpPr>
            <p:nvPr/>
          </p:nvSpPr>
          <p:spPr bwMode="auto">
            <a:xfrm flipV="1">
              <a:off x="1659" y="3600"/>
              <a:ext cx="16" cy="10"/>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7" name="Line 144">
              <a:extLst>
                <a:ext uri="{FF2B5EF4-FFF2-40B4-BE49-F238E27FC236}">
                  <a16:creationId xmlns:a16="http://schemas.microsoft.com/office/drawing/2014/main" id="{087F0B29-E303-0E44-BD23-423846A3E73C}"/>
                </a:ext>
              </a:extLst>
            </p:cNvPr>
            <p:cNvSpPr>
              <a:spLocks noChangeShapeType="1"/>
            </p:cNvSpPr>
            <p:nvPr/>
          </p:nvSpPr>
          <p:spPr bwMode="auto">
            <a:xfrm flipV="1">
              <a:off x="1675" y="3591"/>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8" name="Line 145">
              <a:extLst>
                <a:ext uri="{FF2B5EF4-FFF2-40B4-BE49-F238E27FC236}">
                  <a16:creationId xmlns:a16="http://schemas.microsoft.com/office/drawing/2014/main" id="{7C7AF75B-89B7-0242-9E30-D6AC45D53A9F}"/>
                </a:ext>
              </a:extLst>
            </p:cNvPr>
            <p:cNvSpPr>
              <a:spLocks noChangeShapeType="1"/>
            </p:cNvSpPr>
            <p:nvPr/>
          </p:nvSpPr>
          <p:spPr bwMode="auto">
            <a:xfrm>
              <a:off x="1691" y="3591"/>
              <a:ext cx="17"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29" name="Line 146">
              <a:extLst>
                <a:ext uri="{FF2B5EF4-FFF2-40B4-BE49-F238E27FC236}">
                  <a16:creationId xmlns:a16="http://schemas.microsoft.com/office/drawing/2014/main" id="{415769D5-0228-A649-9A4A-434F7532A444}"/>
                </a:ext>
              </a:extLst>
            </p:cNvPr>
            <p:cNvSpPr>
              <a:spLocks noChangeShapeType="1"/>
            </p:cNvSpPr>
            <p:nvPr/>
          </p:nvSpPr>
          <p:spPr bwMode="auto">
            <a:xfrm flipV="1">
              <a:off x="1708" y="3582"/>
              <a:ext cx="8"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0" name="Line 147">
              <a:extLst>
                <a:ext uri="{FF2B5EF4-FFF2-40B4-BE49-F238E27FC236}">
                  <a16:creationId xmlns:a16="http://schemas.microsoft.com/office/drawing/2014/main" id="{9F7B64BD-EFBE-BC4C-A9ED-64CDD34D0D63}"/>
                </a:ext>
              </a:extLst>
            </p:cNvPr>
            <p:cNvSpPr>
              <a:spLocks noChangeShapeType="1"/>
            </p:cNvSpPr>
            <p:nvPr/>
          </p:nvSpPr>
          <p:spPr bwMode="auto">
            <a:xfrm flipV="1">
              <a:off x="1716" y="3573"/>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1" name="Freeform 148">
              <a:extLst>
                <a:ext uri="{FF2B5EF4-FFF2-40B4-BE49-F238E27FC236}">
                  <a16:creationId xmlns:a16="http://schemas.microsoft.com/office/drawing/2014/main" id="{69124BB0-6EA6-9C4F-B942-86CFF0A9B646}"/>
                </a:ext>
              </a:extLst>
            </p:cNvPr>
            <p:cNvSpPr>
              <a:spLocks/>
            </p:cNvSpPr>
            <p:nvPr/>
          </p:nvSpPr>
          <p:spPr bwMode="auto">
            <a:xfrm>
              <a:off x="1732" y="3564"/>
              <a:ext cx="24" cy="9"/>
            </a:xfrm>
            <a:custGeom>
              <a:avLst/>
              <a:gdLst>
                <a:gd name="T0" fmla="*/ 0 w 24"/>
                <a:gd name="T1" fmla="*/ 9 h 9"/>
                <a:gd name="T2" fmla="*/ 8 w 24"/>
                <a:gd name="T3" fmla="*/ 9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8" y="9"/>
                  </a:lnTo>
                  <a:lnTo>
                    <a:pt x="24"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2" name="Line 149">
              <a:extLst>
                <a:ext uri="{FF2B5EF4-FFF2-40B4-BE49-F238E27FC236}">
                  <a16:creationId xmlns:a16="http://schemas.microsoft.com/office/drawing/2014/main" id="{5DEBE26F-624A-5244-A2F9-4F6883FB21D3}"/>
                </a:ext>
              </a:extLst>
            </p:cNvPr>
            <p:cNvSpPr>
              <a:spLocks noChangeShapeType="1"/>
            </p:cNvSpPr>
            <p:nvPr/>
          </p:nvSpPr>
          <p:spPr bwMode="auto">
            <a:xfrm flipV="1">
              <a:off x="1756" y="3546"/>
              <a:ext cx="17" cy="18"/>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3" name="Freeform 150">
              <a:extLst>
                <a:ext uri="{FF2B5EF4-FFF2-40B4-BE49-F238E27FC236}">
                  <a16:creationId xmlns:a16="http://schemas.microsoft.com/office/drawing/2014/main" id="{7F6BF6AA-82BB-BD4D-B264-6ABBE0A66FA7}"/>
                </a:ext>
              </a:extLst>
            </p:cNvPr>
            <p:cNvSpPr>
              <a:spLocks/>
            </p:cNvSpPr>
            <p:nvPr/>
          </p:nvSpPr>
          <p:spPr bwMode="auto">
            <a:xfrm>
              <a:off x="1773" y="3518"/>
              <a:ext cx="16" cy="28"/>
            </a:xfrm>
            <a:custGeom>
              <a:avLst/>
              <a:gdLst>
                <a:gd name="T0" fmla="*/ 0 w 16"/>
                <a:gd name="T1" fmla="*/ 28 h 28"/>
                <a:gd name="T2" fmla="*/ 8 w 16"/>
                <a:gd name="T3" fmla="*/ 9 h 28"/>
                <a:gd name="T4" fmla="*/ 16 w 16"/>
                <a:gd name="T5" fmla="*/ 0 h 28"/>
                <a:gd name="T6" fmla="*/ 0 60000 65536"/>
                <a:gd name="T7" fmla="*/ 0 60000 65536"/>
                <a:gd name="T8" fmla="*/ 0 60000 65536"/>
                <a:gd name="T9" fmla="*/ 0 w 16"/>
                <a:gd name="T10" fmla="*/ 0 h 28"/>
                <a:gd name="T11" fmla="*/ 16 w 16"/>
                <a:gd name="T12" fmla="*/ 28 h 28"/>
              </a:gdLst>
              <a:ahLst/>
              <a:cxnLst>
                <a:cxn ang="T6">
                  <a:pos x="T0" y="T1"/>
                </a:cxn>
                <a:cxn ang="T7">
                  <a:pos x="T2" y="T3"/>
                </a:cxn>
                <a:cxn ang="T8">
                  <a:pos x="T4" y="T5"/>
                </a:cxn>
              </a:cxnLst>
              <a:rect l="T9" t="T10" r="T11" b="T12"/>
              <a:pathLst>
                <a:path w="16" h="28">
                  <a:moveTo>
                    <a:pt x="0" y="28"/>
                  </a:moveTo>
                  <a:lnTo>
                    <a:pt x="8" y="9"/>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4" name="Freeform 151">
              <a:extLst>
                <a:ext uri="{FF2B5EF4-FFF2-40B4-BE49-F238E27FC236}">
                  <a16:creationId xmlns:a16="http://schemas.microsoft.com/office/drawing/2014/main" id="{36D2928D-DE57-A14E-B2D3-6630A40BFA23}"/>
                </a:ext>
              </a:extLst>
            </p:cNvPr>
            <p:cNvSpPr>
              <a:spLocks/>
            </p:cNvSpPr>
            <p:nvPr/>
          </p:nvSpPr>
          <p:spPr bwMode="auto">
            <a:xfrm>
              <a:off x="1789" y="3509"/>
              <a:ext cx="24" cy="9"/>
            </a:xfrm>
            <a:custGeom>
              <a:avLst/>
              <a:gdLst>
                <a:gd name="T0" fmla="*/ 0 w 24"/>
                <a:gd name="T1" fmla="*/ 9 h 9"/>
                <a:gd name="T2" fmla="*/ 16 w 24"/>
                <a:gd name="T3" fmla="*/ 0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16" y="0"/>
                  </a:lnTo>
                  <a:lnTo>
                    <a:pt x="24"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5" name="Line 152">
              <a:extLst>
                <a:ext uri="{FF2B5EF4-FFF2-40B4-BE49-F238E27FC236}">
                  <a16:creationId xmlns:a16="http://schemas.microsoft.com/office/drawing/2014/main" id="{B69E4509-3496-0342-BDDB-6A4CB4462BE4}"/>
                </a:ext>
              </a:extLst>
            </p:cNvPr>
            <p:cNvSpPr>
              <a:spLocks noChangeShapeType="1"/>
            </p:cNvSpPr>
            <p:nvPr/>
          </p:nvSpPr>
          <p:spPr bwMode="auto">
            <a:xfrm>
              <a:off x="1813" y="3509"/>
              <a:ext cx="8" cy="1"/>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6" name="Freeform 153">
              <a:extLst>
                <a:ext uri="{FF2B5EF4-FFF2-40B4-BE49-F238E27FC236}">
                  <a16:creationId xmlns:a16="http://schemas.microsoft.com/office/drawing/2014/main" id="{6E31DBA5-109C-7D46-9BFA-64EF24047810}"/>
                </a:ext>
              </a:extLst>
            </p:cNvPr>
            <p:cNvSpPr>
              <a:spLocks/>
            </p:cNvSpPr>
            <p:nvPr/>
          </p:nvSpPr>
          <p:spPr bwMode="auto">
            <a:xfrm>
              <a:off x="1821" y="3491"/>
              <a:ext cx="17" cy="18"/>
            </a:xfrm>
            <a:custGeom>
              <a:avLst/>
              <a:gdLst>
                <a:gd name="T0" fmla="*/ 0 w 17"/>
                <a:gd name="T1" fmla="*/ 18 h 18"/>
                <a:gd name="T2" fmla="*/ 8 w 17"/>
                <a:gd name="T3" fmla="*/ 9 h 18"/>
                <a:gd name="T4" fmla="*/ 17 w 17"/>
                <a:gd name="T5" fmla="*/ 0 h 18"/>
                <a:gd name="T6" fmla="*/ 0 60000 65536"/>
                <a:gd name="T7" fmla="*/ 0 60000 65536"/>
                <a:gd name="T8" fmla="*/ 0 60000 65536"/>
                <a:gd name="T9" fmla="*/ 0 w 17"/>
                <a:gd name="T10" fmla="*/ 0 h 18"/>
                <a:gd name="T11" fmla="*/ 17 w 17"/>
                <a:gd name="T12" fmla="*/ 18 h 18"/>
              </a:gdLst>
              <a:ahLst/>
              <a:cxnLst>
                <a:cxn ang="T6">
                  <a:pos x="T0" y="T1"/>
                </a:cxn>
                <a:cxn ang="T7">
                  <a:pos x="T2" y="T3"/>
                </a:cxn>
                <a:cxn ang="T8">
                  <a:pos x="T4" y="T5"/>
                </a:cxn>
              </a:cxnLst>
              <a:rect l="T9" t="T10" r="T11" b="T12"/>
              <a:pathLst>
                <a:path w="17" h="18">
                  <a:moveTo>
                    <a:pt x="0" y="18"/>
                  </a:moveTo>
                  <a:lnTo>
                    <a:pt x="8" y="9"/>
                  </a:lnTo>
                  <a:lnTo>
                    <a:pt x="17"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7" name="Line 154">
              <a:extLst>
                <a:ext uri="{FF2B5EF4-FFF2-40B4-BE49-F238E27FC236}">
                  <a16:creationId xmlns:a16="http://schemas.microsoft.com/office/drawing/2014/main" id="{4E5ED685-E32A-FA48-B90A-E06DB6B89B1E}"/>
                </a:ext>
              </a:extLst>
            </p:cNvPr>
            <p:cNvSpPr>
              <a:spLocks noChangeShapeType="1"/>
            </p:cNvSpPr>
            <p:nvPr/>
          </p:nvSpPr>
          <p:spPr bwMode="auto">
            <a:xfrm flipV="1">
              <a:off x="1838" y="3472"/>
              <a:ext cx="16" cy="1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38" name="Freeform 155">
              <a:extLst>
                <a:ext uri="{FF2B5EF4-FFF2-40B4-BE49-F238E27FC236}">
                  <a16:creationId xmlns:a16="http://schemas.microsoft.com/office/drawing/2014/main" id="{B070E15C-CDDD-E44E-B19B-FAECC9E8B033}"/>
                </a:ext>
              </a:extLst>
            </p:cNvPr>
            <p:cNvSpPr>
              <a:spLocks/>
            </p:cNvSpPr>
            <p:nvPr/>
          </p:nvSpPr>
          <p:spPr bwMode="auto">
            <a:xfrm>
              <a:off x="1854" y="3454"/>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39" name="Freeform 156">
              <a:extLst>
                <a:ext uri="{FF2B5EF4-FFF2-40B4-BE49-F238E27FC236}">
                  <a16:creationId xmlns:a16="http://schemas.microsoft.com/office/drawing/2014/main" id="{243A7FF6-02CD-1545-ABB1-FD891461ABC4}"/>
                </a:ext>
              </a:extLst>
            </p:cNvPr>
            <p:cNvSpPr>
              <a:spLocks/>
            </p:cNvSpPr>
            <p:nvPr/>
          </p:nvSpPr>
          <p:spPr bwMode="auto">
            <a:xfrm>
              <a:off x="1862" y="3454"/>
              <a:ext cx="16" cy="1"/>
            </a:xfrm>
            <a:custGeom>
              <a:avLst/>
              <a:gdLst>
                <a:gd name="T0" fmla="*/ 0 w 16"/>
                <a:gd name="T1" fmla="*/ 0 h 1"/>
                <a:gd name="T2" fmla="*/ 8 w 16"/>
                <a:gd name="T3" fmla="*/ 0 h 1"/>
                <a:gd name="T4" fmla="*/ 16 w 16"/>
                <a:gd name="T5" fmla="*/ 0 h 1"/>
                <a:gd name="T6" fmla="*/ 0 60000 65536"/>
                <a:gd name="T7" fmla="*/ 0 60000 65536"/>
                <a:gd name="T8" fmla="*/ 0 60000 65536"/>
                <a:gd name="T9" fmla="*/ 0 w 16"/>
                <a:gd name="T10" fmla="*/ 0 h 1"/>
                <a:gd name="T11" fmla="*/ 16 w 16"/>
                <a:gd name="T12" fmla="*/ 1 h 1"/>
              </a:gdLst>
              <a:ahLst/>
              <a:cxnLst>
                <a:cxn ang="T6">
                  <a:pos x="T0" y="T1"/>
                </a:cxn>
                <a:cxn ang="T7">
                  <a:pos x="T2" y="T3"/>
                </a:cxn>
                <a:cxn ang="T8">
                  <a:pos x="T4" y="T5"/>
                </a:cxn>
              </a:cxnLst>
              <a:rect l="T9" t="T10" r="T11" b="T12"/>
              <a:pathLst>
                <a:path w="16" h="1">
                  <a:moveTo>
                    <a:pt x="0" y="0"/>
                  </a:moveTo>
                  <a:lnTo>
                    <a:pt x="8" y="0"/>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0" name="Line 157">
              <a:extLst>
                <a:ext uri="{FF2B5EF4-FFF2-40B4-BE49-F238E27FC236}">
                  <a16:creationId xmlns:a16="http://schemas.microsoft.com/office/drawing/2014/main" id="{8FE544EF-AED5-0340-9F4D-A456169B4F9C}"/>
                </a:ext>
              </a:extLst>
            </p:cNvPr>
            <p:cNvSpPr>
              <a:spLocks noChangeShapeType="1"/>
            </p:cNvSpPr>
            <p:nvPr/>
          </p:nvSpPr>
          <p:spPr bwMode="auto">
            <a:xfrm flipV="1">
              <a:off x="1878" y="3445"/>
              <a:ext cx="16" cy="9"/>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1" name="Freeform 158">
              <a:extLst>
                <a:ext uri="{FF2B5EF4-FFF2-40B4-BE49-F238E27FC236}">
                  <a16:creationId xmlns:a16="http://schemas.microsoft.com/office/drawing/2014/main" id="{37EAB38F-CB58-E141-AA3C-12187B7BC5E1}"/>
                </a:ext>
              </a:extLst>
            </p:cNvPr>
            <p:cNvSpPr>
              <a:spLocks/>
            </p:cNvSpPr>
            <p:nvPr/>
          </p:nvSpPr>
          <p:spPr bwMode="auto">
            <a:xfrm>
              <a:off x="1894" y="3418"/>
              <a:ext cx="17" cy="27"/>
            </a:xfrm>
            <a:custGeom>
              <a:avLst/>
              <a:gdLst>
                <a:gd name="T0" fmla="*/ 0 w 17"/>
                <a:gd name="T1" fmla="*/ 27 h 27"/>
                <a:gd name="T2" fmla="*/ 9 w 17"/>
                <a:gd name="T3" fmla="*/ 18 h 27"/>
                <a:gd name="T4" fmla="*/ 17 w 17"/>
                <a:gd name="T5" fmla="*/ 0 h 27"/>
                <a:gd name="T6" fmla="*/ 0 60000 65536"/>
                <a:gd name="T7" fmla="*/ 0 60000 65536"/>
                <a:gd name="T8" fmla="*/ 0 60000 65536"/>
                <a:gd name="T9" fmla="*/ 0 w 17"/>
                <a:gd name="T10" fmla="*/ 0 h 27"/>
                <a:gd name="T11" fmla="*/ 17 w 17"/>
                <a:gd name="T12" fmla="*/ 27 h 27"/>
              </a:gdLst>
              <a:ahLst/>
              <a:cxnLst>
                <a:cxn ang="T6">
                  <a:pos x="T0" y="T1"/>
                </a:cxn>
                <a:cxn ang="T7">
                  <a:pos x="T2" y="T3"/>
                </a:cxn>
                <a:cxn ang="T8">
                  <a:pos x="T4" y="T5"/>
                </a:cxn>
              </a:cxnLst>
              <a:rect l="T9" t="T10" r="T11" b="T12"/>
              <a:pathLst>
                <a:path w="17" h="27">
                  <a:moveTo>
                    <a:pt x="0" y="27"/>
                  </a:moveTo>
                  <a:lnTo>
                    <a:pt x="9" y="18"/>
                  </a:lnTo>
                  <a:lnTo>
                    <a:pt x="17"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2" name="Freeform 159">
              <a:extLst>
                <a:ext uri="{FF2B5EF4-FFF2-40B4-BE49-F238E27FC236}">
                  <a16:creationId xmlns:a16="http://schemas.microsoft.com/office/drawing/2014/main" id="{F6B1552C-1D17-934C-A53B-4E1A16C9F322}"/>
                </a:ext>
              </a:extLst>
            </p:cNvPr>
            <p:cNvSpPr>
              <a:spLocks/>
            </p:cNvSpPr>
            <p:nvPr/>
          </p:nvSpPr>
          <p:spPr bwMode="auto">
            <a:xfrm>
              <a:off x="1911" y="3399"/>
              <a:ext cx="16" cy="19"/>
            </a:xfrm>
            <a:custGeom>
              <a:avLst/>
              <a:gdLst>
                <a:gd name="T0" fmla="*/ 0 w 16"/>
                <a:gd name="T1" fmla="*/ 19 h 19"/>
                <a:gd name="T2" fmla="*/ 8 w 16"/>
                <a:gd name="T3" fmla="*/ 9 h 19"/>
                <a:gd name="T4" fmla="*/ 16 w 16"/>
                <a:gd name="T5" fmla="*/ 0 h 19"/>
                <a:gd name="T6" fmla="*/ 0 60000 65536"/>
                <a:gd name="T7" fmla="*/ 0 60000 65536"/>
                <a:gd name="T8" fmla="*/ 0 60000 65536"/>
                <a:gd name="T9" fmla="*/ 0 w 16"/>
                <a:gd name="T10" fmla="*/ 0 h 19"/>
                <a:gd name="T11" fmla="*/ 16 w 16"/>
                <a:gd name="T12" fmla="*/ 19 h 19"/>
              </a:gdLst>
              <a:ahLst/>
              <a:cxnLst>
                <a:cxn ang="T6">
                  <a:pos x="T0" y="T1"/>
                </a:cxn>
                <a:cxn ang="T7">
                  <a:pos x="T2" y="T3"/>
                </a:cxn>
                <a:cxn ang="T8">
                  <a:pos x="T4" y="T5"/>
                </a:cxn>
              </a:cxnLst>
              <a:rect l="T9" t="T10" r="T11" b="T12"/>
              <a:pathLst>
                <a:path w="16" h="19">
                  <a:moveTo>
                    <a:pt x="0" y="19"/>
                  </a:moveTo>
                  <a:lnTo>
                    <a:pt x="8" y="9"/>
                  </a:lnTo>
                  <a:lnTo>
                    <a:pt x="16"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3" name="Freeform 160">
              <a:extLst>
                <a:ext uri="{FF2B5EF4-FFF2-40B4-BE49-F238E27FC236}">
                  <a16:creationId xmlns:a16="http://schemas.microsoft.com/office/drawing/2014/main" id="{30D9EBB6-7C08-8345-94AC-AA9809FB8B32}"/>
                </a:ext>
              </a:extLst>
            </p:cNvPr>
            <p:cNvSpPr>
              <a:spLocks/>
            </p:cNvSpPr>
            <p:nvPr/>
          </p:nvSpPr>
          <p:spPr bwMode="auto">
            <a:xfrm>
              <a:off x="1919" y="3354"/>
              <a:ext cx="8" cy="45"/>
            </a:xfrm>
            <a:custGeom>
              <a:avLst/>
              <a:gdLst>
                <a:gd name="T0" fmla="*/ 8 w 8"/>
                <a:gd name="T1" fmla="*/ 45 h 45"/>
                <a:gd name="T2" fmla="*/ 8 w 8"/>
                <a:gd name="T3" fmla="*/ 36 h 45"/>
                <a:gd name="T4" fmla="*/ 0 w 8"/>
                <a:gd name="T5" fmla="*/ 18 h 45"/>
                <a:gd name="T6" fmla="*/ 0 w 8"/>
                <a:gd name="T7" fmla="*/ 9 h 45"/>
                <a:gd name="T8" fmla="*/ 0 w 8"/>
                <a:gd name="T9" fmla="*/ 0 h 45"/>
                <a:gd name="T10" fmla="*/ 0 60000 65536"/>
                <a:gd name="T11" fmla="*/ 0 60000 65536"/>
                <a:gd name="T12" fmla="*/ 0 60000 65536"/>
                <a:gd name="T13" fmla="*/ 0 60000 65536"/>
                <a:gd name="T14" fmla="*/ 0 60000 65536"/>
                <a:gd name="T15" fmla="*/ 0 w 8"/>
                <a:gd name="T16" fmla="*/ 0 h 45"/>
                <a:gd name="T17" fmla="*/ 8 w 8"/>
                <a:gd name="T18" fmla="*/ 45 h 45"/>
              </a:gdLst>
              <a:ahLst/>
              <a:cxnLst>
                <a:cxn ang="T10">
                  <a:pos x="T0" y="T1"/>
                </a:cxn>
                <a:cxn ang="T11">
                  <a:pos x="T2" y="T3"/>
                </a:cxn>
                <a:cxn ang="T12">
                  <a:pos x="T4" y="T5"/>
                </a:cxn>
                <a:cxn ang="T13">
                  <a:pos x="T6" y="T7"/>
                </a:cxn>
                <a:cxn ang="T14">
                  <a:pos x="T8" y="T9"/>
                </a:cxn>
              </a:cxnLst>
              <a:rect l="T15" t="T16" r="T17" b="T18"/>
              <a:pathLst>
                <a:path w="8" h="45">
                  <a:moveTo>
                    <a:pt x="8" y="45"/>
                  </a:moveTo>
                  <a:lnTo>
                    <a:pt x="8" y="36"/>
                  </a:lnTo>
                  <a:lnTo>
                    <a:pt x="0" y="18"/>
                  </a:lnTo>
                  <a:lnTo>
                    <a:pt x="0" y="9"/>
                  </a:lnTo>
                  <a:lnTo>
                    <a:pt x="0" y="0"/>
                  </a:lnTo>
                </a:path>
              </a:pathLst>
            </a:custGeom>
            <a:noFill/>
            <a:ln w="25400">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4" name="Line 161">
              <a:extLst>
                <a:ext uri="{FF2B5EF4-FFF2-40B4-BE49-F238E27FC236}">
                  <a16:creationId xmlns:a16="http://schemas.microsoft.com/office/drawing/2014/main" id="{4D9358FA-CF4F-1942-9DBE-35B50F3788C4}"/>
                </a:ext>
              </a:extLst>
            </p:cNvPr>
            <p:cNvSpPr>
              <a:spLocks noChangeShapeType="1"/>
            </p:cNvSpPr>
            <p:nvPr/>
          </p:nvSpPr>
          <p:spPr bwMode="auto">
            <a:xfrm>
              <a:off x="1488"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5" name="Freeform 162">
              <a:extLst>
                <a:ext uri="{FF2B5EF4-FFF2-40B4-BE49-F238E27FC236}">
                  <a16:creationId xmlns:a16="http://schemas.microsoft.com/office/drawing/2014/main" id="{8D3FD4AC-9C7A-F241-B95A-73AD7C1E9169}"/>
                </a:ext>
              </a:extLst>
            </p:cNvPr>
            <p:cNvSpPr>
              <a:spLocks/>
            </p:cNvSpPr>
            <p:nvPr/>
          </p:nvSpPr>
          <p:spPr bwMode="auto">
            <a:xfrm>
              <a:off x="1488" y="3673"/>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46" name="Line 163">
              <a:extLst>
                <a:ext uri="{FF2B5EF4-FFF2-40B4-BE49-F238E27FC236}">
                  <a16:creationId xmlns:a16="http://schemas.microsoft.com/office/drawing/2014/main" id="{CD3EB8FC-D3C3-9244-A9D8-E2A05A7BC1EC}"/>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7" name="Line 164">
              <a:extLst>
                <a:ext uri="{FF2B5EF4-FFF2-40B4-BE49-F238E27FC236}">
                  <a16:creationId xmlns:a16="http://schemas.microsoft.com/office/drawing/2014/main" id="{A13DADB9-FCAF-6741-BCAC-C1B146A6F485}"/>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8" name="Line 165">
              <a:extLst>
                <a:ext uri="{FF2B5EF4-FFF2-40B4-BE49-F238E27FC236}">
                  <a16:creationId xmlns:a16="http://schemas.microsoft.com/office/drawing/2014/main" id="{3458D5B0-BBF4-9441-9014-D57B8D146070}"/>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49" name="Line 166">
              <a:extLst>
                <a:ext uri="{FF2B5EF4-FFF2-40B4-BE49-F238E27FC236}">
                  <a16:creationId xmlns:a16="http://schemas.microsoft.com/office/drawing/2014/main" id="{41F70001-44F7-3443-8DC5-0B971733B914}"/>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0" name="Line 167">
              <a:extLst>
                <a:ext uri="{FF2B5EF4-FFF2-40B4-BE49-F238E27FC236}">
                  <a16:creationId xmlns:a16="http://schemas.microsoft.com/office/drawing/2014/main" id="{E30A9EA6-7088-AE4E-B0A6-70FF696D45DD}"/>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1" name="Line 168">
              <a:extLst>
                <a:ext uri="{FF2B5EF4-FFF2-40B4-BE49-F238E27FC236}">
                  <a16:creationId xmlns:a16="http://schemas.microsoft.com/office/drawing/2014/main" id="{7286F8F2-C65C-FB4A-8594-FB9266FDACE6}"/>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2" name="Line 169">
              <a:extLst>
                <a:ext uri="{FF2B5EF4-FFF2-40B4-BE49-F238E27FC236}">
                  <a16:creationId xmlns:a16="http://schemas.microsoft.com/office/drawing/2014/main" id="{2D12EAB9-EF2B-DD4A-8073-CA279B60C71F}"/>
                </a:ext>
              </a:extLst>
            </p:cNvPr>
            <p:cNvSpPr>
              <a:spLocks noChangeShapeType="1"/>
            </p:cNvSpPr>
            <p:nvPr/>
          </p:nvSpPr>
          <p:spPr bwMode="auto">
            <a:xfrm>
              <a:off x="1496" y="3673"/>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3" name="Freeform 170">
              <a:extLst>
                <a:ext uri="{FF2B5EF4-FFF2-40B4-BE49-F238E27FC236}">
                  <a16:creationId xmlns:a16="http://schemas.microsoft.com/office/drawing/2014/main" id="{D46E43BC-B6A0-BB49-94E4-6064F8DF7191}"/>
                </a:ext>
              </a:extLst>
            </p:cNvPr>
            <p:cNvSpPr>
              <a:spLocks/>
            </p:cNvSpPr>
            <p:nvPr/>
          </p:nvSpPr>
          <p:spPr bwMode="auto">
            <a:xfrm>
              <a:off x="1496" y="3664"/>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54" name="Freeform 171">
              <a:extLst>
                <a:ext uri="{FF2B5EF4-FFF2-40B4-BE49-F238E27FC236}">
                  <a16:creationId xmlns:a16="http://schemas.microsoft.com/office/drawing/2014/main" id="{74054BBD-32A1-D348-9CF5-F51F0A03362F}"/>
                </a:ext>
              </a:extLst>
            </p:cNvPr>
            <p:cNvSpPr>
              <a:spLocks/>
            </p:cNvSpPr>
            <p:nvPr/>
          </p:nvSpPr>
          <p:spPr bwMode="auto">
            <a:xfrm>
              <a:off x="1496" y="3664"/>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55" name="Line 172">
              <a:extLst>
                <a:ext uri="{FF2B5EF4-FFF2-40B4-BE49-F238E27FC236}">
                  <a16:creationId xmlns:a16="http://schemas.microsoft.com/office/drawing/2014/main" id="{BD65A815-3BE0-0B4D-9DBD-DCA5E2F8DD1E}"/>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6" name="Line 173">
              <a:extLst>
                <a:ext uri="{FF2B5EF4-FFF2-40B4-BE49-F238E27FC236}">
                  <a16:creationId xmlns:a16="http://schemas.microsoft.com/office/drawing/2014/main" id="{1B2AFF27-07DC-624D-81BD-B6614C65841F}"/>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7" name="Line 174">
              <a:extLst>
                <a:ext uri="{FF2B5EF4-FFF2-40B4-BE49-F238E27FC236}">
                  <a16:creationId xmlns:a16="http://schemas.microsoft.com/office/drawing/2014/main" id="{1E8DD59B-45C8-8140-8C9B-EF085E47090E}"/>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8" name="Line 175">
              <a:extLst>
                <a:ext uri="{FF2B5EF4-FFF2-40B4-BE49-F238E27FC236}">
                  <a16:creationId xmlns:a16="http://schemas.microsoft.com/office/drawing/2014/main" id="{BC3F0462-F1C8-FF44-9792-D31D04731BED}"/>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59" name="Line 176">
              <a:extLst>
                <a:ext uri="{FF2B5EF4-FFF2-40B4-BE49-F238E27FC236}">
                  <a16:creationId xmlns:a16="http://schemas.microsoft.com/office/drawing/2014/main" id="{F544BF9D-2A76-8E47-958D-773EF8515A54}"/>
                </a:ext>
              </a:extLst>
            </p:cNvPr>
            <p:cNvSpPr>
              <a:spLocks noChangeShapeType="1"/>
            </p:cNvSpPr>
            <p:nvPr/>
          </p:nvSpPr>
          <p:spPr bwMode="auto">
            <a:xfrm>
              <a:off x="1504" y="3664"/>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0" name="Freeform 177">
              <a:extLst>
                <a:ext uri="{FF2B5EF4-FFF2-40B4-BE49-F238E27FC236}">
                  <a16:creationId xmlns:a16="http://schemas.microsoft.com/office/drawing/2014/main" id="{48828C8A-873A-F644-A223-8E8456BE39C0}"/>
                </a:ext>
              </a:extLst>
            </p:cNvPr>
            <p:cNvSpPr>
              <a:spLocks/>
            </p:cNvSpPr>
            <p:nvPr/>
          </p:nvSpPr>
          <p:spPr bwMode="auto">
            <a:xfrm>
              <a:off x="1504" y="3664"/>
              <a:ext cx="9" cy="1"/>
            </a:xfrm>
            <a:custGeom>
              <a:avLst/>
              <a:gdLst>
                <a:gd name="T0" fmla="*/ 0 w 9"/>
                <a:gd name="T1" fmla="*/ 0 h 1"/>
                <a:gd name="T2" fmla="*/ 0 w 9"/>
                <a:gd name="T3" fmla="*/ 0 h 1"/>
                <a:gd name="T4" fmla="*/ 9 w 9"/>
                <a:gd name="T5" fmla="*/ 0 h 1"/>
                <a:gd name="T6" fmla="*/ 0 60000 65536"/>
                <a:gd name="T7" fmla="*/ 0 60000 65536"/>
                <a:gd name="T8" fmla="*/ 0 60000 65536"/>
                <a:gd name="T9" fmla="*/ 0 w 9"/>
                <a:gd name="T10" fmla="*/ 0 h 1"/>
                <a:gd name="T11" fmla="*/ 9 w 9"/>
                <a:gd name="T12" fmla="*/ 1 h 1"/>
              </a:gdLst>
              <a:ahLst/>
              <a:cxnLst>
                <a:cxn ang="T6">
                  <a:pos x="T0" y="T1"/>
                </a:cxn>
                <a:cxn ang="T7">
                  <a:pos x="T2" y="T3"/>
                </a:cxn>
                <a:cxn ang="T8">
                  <a:pos x="T4" y="T5"/>
                </a:cxn>
              </a:cxnLst>
              <a:rect l="T9" t="T10" r="T11" b="T12"/>
              <a:pathLst>
                <a:path w="9" h="1">
                  <a:moveTo>
                    <a:pt x="0" y="0"/>
                  </a:moveTo>
                  <a:lnTo>
                    <a:pt x="0" y="0"/>
                  </a:lnTo>
                  <a:lnTo>
                    <a:pt x="9"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1" name="Freeform 178">
              <a:extLst>
                <a:ext uri="{FF2B5EF4-FFF2-40B4-BE49-F238E27FC236}">
                  <a16:creationId xmlns:a16="http://schemas.microsoft.com/office/drawing/2014/main" id="{0CF878BD-D281-E14E-B1FF-FDB659B988C8}"/>
                </a:ext>
              </a:extLst>
            </p:cNvPr>
            <p:cNvSpPr>
              <a:spLocks/>
            </p:cNvSpPr>
            <p:nvPr/>
          </p:nvSpPr>
          <p:spPr bwMode="auto">
            <a:xfrm>
              <a:off x="1513" y="3655"/>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2" name="Freeform 179">
              <a:extLst>
                <a:ext uri="{FF2B5EF4-FFF2-40B4-BE49-F238E27FC236}">
                  <a16:creationId xmlns:a16="http://schemas.microsoft.com/office/drawing/2014/main" id="{D6061F4B-C97F-0F4E-A67F-117E074AE5C5}"/>
                </a:ext>
              </a:extLst>
            </p:cNvPr>
            <p:cNvSpPr>
              <a:spLocks/>
            </p:cNvSpPr>
            <p:nvPr/>
          </p:nvSpPr>
          <p:spPr bwMode="auto">
            <a:xfrm>
              <a:off x="1513" y="3655"/>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3" name="Line 180">
              <a:extLst>
                <a:ext uri="{FF2B5EF4-FFF2-40B4-BE49-F238E27FC236}">
                  <a16:creationId xmlns:a16="http://schemas.microsoft.com/office/drawing/2014/main" id="{C33FF79B-D940-0D4B-8AD5-4DF5C39691E9}"/>
                </a:ext>
              </a:extLst>
            </p:cNvPr>
            <p:cNvSpPr>
              <a:spLocks noChangeShapeType="1"/>
            </p:cNvSpPr>
            <p:nvPr/>
          </p:nvSpPr>
          <p:spPr bwMode="auto">
            <a:xfrm>
              <a:off x="1521" y="3655"/>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4" name="Freeform 181">
              <a:extLst>
                <a:ext uri="{FF2B5EF4-FFF2-40B4-BE49-F238E27FC236}">
                  <a16:creationId xmlns:a16="http://schemas.microsoft.com/office/drawing/2014/main" id="{7AB3A138-ECE6-354E-8C63-E5B283B1F57C}"/>
                </a:ext>
              </a:extLst>
            </p:cNvPr>
            <p:cNvSpPr>
              <a:spLocks/>
            </p:cNvSpPr>
            <p:nvPr/>
          </p:nvSpPr>
          <p:spPr bwMode="auto">
            <a:xfrm>
              <a:off x="1521" y="3655"/>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5" name="Freeform 182">
              <a:extLst>
                <a:ext uri="{FF2B5EF4-FFF2-40B4-BE49-F238E27FC236}">
                  <a16:creationId xmlns:a16="http://schemas.microsoft.com/office/drawing/2014/main" id="{11863BA3-E1FA-7B4C-A3BB-BA6A82BACB8A}"/>
                </a:ext>
              </a:extLst>
            </p:cNvPr>
            <p:cNvSpPr>
              <a:spLocks/>
            </p:cNvSpPr>
            <p:nvPr/>
          </p:nvSpPr>
          <p:spPr bwMode="auto">
            <a:xfrm>
              <a:off x="1529" y="3646"/>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6" name="Freeform 183">
              <a:extLst>
                <a:ext uri="{FF2B5EF4-FFF2-40B4-BE49-F238E27FC236}">
                  <a16:creationId xmlns:a16="http://schemas.microsoft.com/office/drawing/2014/main" id="{C36B132B-CC21-3743-87AB-C102BA74C277}"/>
                </a:ext>
              </a:extLst>
            </p:cNvPr>
            <p:cNvSpPr>
              <a:spLocks/>
            </p:cNvSpPr>
            <p:nvPr/>
          </p:nvSpPr>
          <p:spPr bwMode="auto">
            <a:xfrm>
              <a:off x="1529" y="3646"/>
              <a:ext cx="8" cy="1"/>
            </a:xfrm>
            <a:custGeom>
              <a:avLst/>
              <a:gdLst>
                <a:gd name="T0" fmla="*/ 0 w 8"/>
                <a:gd name="T1" fmla="*/ 0 h 1"/>
                <a:gd name="T2" fmla="*/ 0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7" name="Line 184">
              <a:extLst>
                <a:ext uri="{FF2B5EF4-FFF2-40B4-BE49-F238E27FC236}">
                  <a16:creationId xmlns:a16="http://schemas.microsoft.com/office/drawing/2014/main" id="{644070F1-4A1D-804B-B162-F09C6259221B}"/>
                </a:ext>
              </a:extLst>
            </p:cNvPr>
            <p:cNvSpPr>
              <a:spLocks noChangeShapeType="1"/>
            </p:cNvSpPr>
            <p:nvPr/>
          </p:nvSpPr>
          <p:spPr bwMode="auto">
            <a:xfrm>
              <a:off x="1537" y="3646"/>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68" name="Freeform 185">
              <a:extLst>
                <a:ext uri="{FF2B5EF4-FFF2-40B4-BE49-F238E27FC236}">
                  <a16:creationId xmlns:a16="http://schemas.microsoft.com/office/drawing/2014/main" id="{84EE80A1-3400-1A45-AE0D-437CD9F0D340}"/>
                </a:ext>
              </a:extLst>
            </p:cNvPr>
            <p:cNvSpPr>
              <a:spLocks/>
            </p:cNvSpPr>
            <p:nvPr/>
          </p:nvSpPr>
          <p:spPr bwMode="auto">
            <a:xfrm>
              <a:off x="1537" y="3637"/>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69" name="Line 186">
              <a:extLst>
                <a:ext uri="{FF2B5EF4-FFF2-40B4-BE49-F238E27FC236}">
                  <a16:creationId xmlns:a16="http://schemas.microsoft.com/office/drawing/2014/main" id="{AB531061-2717-5846-A118-BF62B593CB5E}"/>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0" name="Line 187">
              <a:extLst>
                <a:ext uri="{FF2B5EF4-FFF2-40B4-BE49-F238E27FC236}">
                  <a16:creationId xmlns:a16="http://schemas.microsoft.com/office/drawing/2014/main" id="{73056953-E14A-A842-8180-387568F9EB6C}"/>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1" name="Line 188">
              <a:extLst>
                <a:ext uri="{FF2B5EF4-FFF2-40B4-BE49-F238E27FC236}">
                  <a16:creationId xmlns:a16="http://schemas.microsoft.com/office/drawing/2014/main" id="{D657C158-1D6C-5D45-93D0-5FFADE4B712E}"/>
                </a:ext>
              </a:extLst>
            </p:cNvPr>
            <p:cNvSpPr>
              <a:spLocks noChangeShapeType="1"/>
            </p:cNvSpPr>
            <p:nvPr/>
          </p:nvSpPr>
          <p:spPr bwMode="auto">
            <a:xfrm>
              <a:off x="1545" y="3637"/>
              <a:ext cx="1"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2" name="Line 189">
              <a:extLst>
                <a:ext uri="{FF2B5EF4-FFF2-40B4-BE49-F238E27FC236}">
                  <a16:creationId xmlns:a16="http://schemas.microsoft.com/office/drawing/2014/main" id="{1AF6F0B6-9EC6-AF47-8145-F7F2635E1F5D}"/>
                </a:ext>
              </a:extLst>
            </p:cNvPr>
            <p:cNvSpPr>
              <a:spLocks noChangeShapeType="1"/>
            </p:cNvSpPr>
            <p:nvPr/>
          </p:nvSpPr>
          <p:spPr bwMode="auto">
            <a:xfrm>
              <a:off x="1545" y="3637"/>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3" name="Freeform 190">
              <a:extLst>
                <a:ext uri="{FF2B5EF4-FFF2-40B4-BE49-F238E27FC236}">
                  <a16:creationId xmlns:a16="http://schemas.microsoft.com/office/drawing/2014/main" id="{68B6C071-03C4-4D48-89A9-A243F3E644D3}"/>
                </a:ext>
              </a:extLst>
            </p:cNvPr>
            <p:cNvSpPr>
              <a:spLocks/>
            </p:cNvSpPr>
            <p:nvPr/>
          </p:nvSpPr>
          <p:spPr bwMode="auto">
            <a:xfrm>
              <a:off x="1553" y="3628"/>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74" name="Line 191">
              <a:extLst>
                <a:ext uri="{FF2B5EF4-FFF2-40B4-BE49-F238E27FC236}">
                  <a16:creationId xmlns:a16="http://schemas.microsoft.com/office/drawing/2014/main" id="{1BAF9973-3FAD-F442-AB9D-9ADD1D69DE8F}"/>
                </a:ext>
              </a:extLst>
            </p:cNvPr>
            <p:cNvSpPr>
              <a:spLocks noChangeShapeType="1"/>
            </p:cNvSpPr>
            <p:nvPr/>
          </p:nvSpPr>
          <p:spPr bwMode="auto">
            <a:xfrm>
              <a:off x="1561" y="3628"/>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5" name="Freeform 192">
              <a:extLst>
                <a:ext uri="{FF2B5EF4-FFF2-40B4-BE49-F238E27FC236}">
                  <a16:creationId xmlns:a16="http://schemas.microsoft.com/office/drawing/2014/main" id="{BFF20D1E-1F78-F845-8BA3-BC450EE9C7D8}"/>
                </a:ext>
              </a:extLst>
            </p:cNvPr>
            <p:cNvSpPr>
              <a:spLocks/>
            </p:cNvSpPr>
            <p:nvPr/>
          </p:nvSpPr>
          <p:spPr bwMode="auto">
            <a:xfrm>
              <a:off x="1569" y="3619"/>
              <a:ext cx="9" cy="9"/>
            </a:xfrm>
            <a:custGeom>
              <a:avLst/>
              <a:gdLst>
                <a:gd name="T0" fmla="*/ 0 w 9"/>
                <a:gd name="T1" fmla="*/ 9 h 9"/>
                <a:gd name="T2" fmla="*/ 0 w 9"/>
                <a:gd name="T3" fmla="*/ 0 h 9"/>
                <a:gd name="T4" fmla="*/ 9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9"/>
                  </a:moveTo>
                  <a:lnTo>
                    <a:pt x="0" y="0"/>
                  </a:lnTo>
                  <a:lnTo>
                    <a:pt x="9" y="0"/>
                  </a:lnTo>
                </a:path>
              </a:pathLst>
            </a:custGeom>
            <a:noFill/>
            <a:ln w="254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76" name="Line 193">
              <a:extLst>
                <a:ext uri="{FF2B5EF4-FFF2-40B4-BE49-F238E27FC236}">
                  <a16:creationId xmlns:a16="http://schemas.microsoft.com/office/drawing/2014/main" id="{43D1F931-A0CE-2B46-BE09-C813A37D8777}"/>
                </a:ext>
              </a:extLst>
            </p:cNvPr>
            <p:cNvSpPr>
              <a:spLocks noChangeShapeType="1"/>
            </p:cNvSpPr>
            <p:nvPr/>
          </p:nvSpPr>
          <p:spPr bwMode="auto">
            <a:xfrm>
              <a:off x="1578"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7" name="Line 194">
              <a:extLst>
                <a:ext uri="{FF2B5EF4-FFF2-40B4-BE49-F238E27FC236}">
                  <a16:creationId xmlns:a16="http://schemas.microsoft.com/office/drawing/2014/main" id="{B6A22EE0-88DC-EC44-91A6-B9B5FD9ACD2F}"/>
                </a:ext>
              </a:extLst>
            </p:cNvPr>
            <p:cNvSpPr>
              <a:spLocks noChangeShapeType="1"/>
            </p:cNvSpPr>
            <p:nvPr/>
          </p:nvSpPr>
          <p:spPr bwMode="auto">
            <a:xfrm>
              <a:off x="1586"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8" name="Line 195">
              <a:extLst>
                <a:ext uri="{FF2B5EF4-FFF2-40B4-BE49-F238E27FC236}">
                  <a16:creationId xmlns:a16="http://schemas.microsoft.com/office/drawing/2014/main" id="{FBCF45C0-11AA-224E-A2F3-C0F85B51F8BF}"/>
                </a:ext>
              </a:extLst>
            </p:cNvPr>
            <p:cNvSpPr>
              <a:spLocks noChangeShapeType="1"/>
            </p:cNvSpPr>
            <p:nvPr/>
          </p:nvSpPr>
          <p:spPr bwMode="auto">
            <a:xfrm>
              <a:off x="1594" y="3619"/>
              <a:ext cx="8" cy="1"/>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79" name="Line 196">
              <a:extLst>
                <a:ext uri="{FF2B5EF4-FFF2-40B4-BE49-F238E27FC236}">
                  <a16:creationId xmlns:a16="http://schemas.microsoft.com/office/drawing/2014/main" id="{3E6701AA-C09B-3942-B47B-2F1BAD3B43B6}"/>
                </a:ext>
              </a:extLst>
            </p:cNvPr>
            <p:cNvSpPr>
              <a:spLocks noChangeShapeType="1"/>
            </p:cNvSpPr>
            <p:nvPr/>
          </p:nvSpPr>
          <p:spPr bwMode="auto">
            <a:xfrm flipV="1">
              <a:off x="1643" y="3619"/>
              <a:ext cx="8"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0" name="Line 197">
              <a:extLst>
                <a:ext uri="{FF2B5EF4-FFF2-40B4-BE49-F238E27FC236}">
                  <a16:creationId xmlns:a16="http://schemas.microsoft.com/office/drawing/2014/main" id="{BAD639E9-744C-BF41-9FAC-D26F0D3C342C}"/>
                </a:ext>
              </a:extLst>
            </p:cNvPr>
            <p:cNvSpPr>
              <a:spLocks noChangeShapeType="1"/>
            </p:cNvSpPr>
            <p:nvPr/>
          </p:nvSpPr>
          <p:spPr bwMode="auto">
            <a:xfrm>
              <a:off x="1651" y="3619"/>
              <a:ext cx="8"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1" name="Line 198">
              <a:extLst>
                <a:ext uri="{FF2B5EF4-FFF2-40B4-BE49-F238E27FC236}">
                  <a16:creationId xmlns:a16="http://schemas.microsoft.com/office/drawing/2014/main" id="{63ABAABF-E15F-4E4B-B0E1-0F8CFD753B54}"/>
                </a:ext>
              </a:extLst>
            </p:cNvPr>
            <p:cNvSpPr>
              <a:spLocks noChangeShapeType="1"/>
            </p:cNvSpPr>
            <p:nvPr/>
          </p:nvSpPr>
          <p:spPr bwMode="auto">
            <a:xfrm flipV="1">
              <a:off x="1659" y="3610"/>
              <a:ext cx="1"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2" name="Line 199">
              <a:extLst>
                <a:ext uri="{FF2B5EF4-FFF2-40B4-BE49-F238E27FC236}">
                  <a16:creationId xmlns:a16="http://schemas.microsoft.com/office/drawing/2014/main" id="{5091A04C-BED9-3940-956D-55D5D9AB19A6}"/>
                </a:ext>
              </a:extLst>
            </p:cNvPr>
            <p:cNvSpPr>
              <a:spLocks noChangeShapeType="1"/>
            </p:cNvSpPr>
            <p:nvPr/>
          </p:nvSpPr>
          <p:spPr bwMode="auto">
            <a:xfrm flipV="1">
              <a:off x="1659" y="3600"/>
              <a:ext cx="8" cy="1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3" name="Line 200">
              <a:extLst>
                <a:ext uri="{FF2B5EF4-FFF2-40B4-BE49-F238E27FC236}">
                  <a16:creationId xmlns:a16="http://schemas.microsoft.com/office/drawing/2014/main" id="{7B4812BF-7E6C-D446-BF9C-80A6D84A2CD6}"/>
                </a:ext>
              </a:extLst>
            </p:cNvPr>
            <p:cNvSpPr>
              <a:spLocks noChangeShapeType="1"/>
            </p:cNvSpPr>
            <p:nvPr/>
          </p:nvSpPr>
          <p:spPr bwMode="auto">
            <a:xfrm flipV="1">
              <a:off x="1667" y="3591"/>
              <a:ext cx="8"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4" name="Line 201">
              <a:extLst>
                <a:ext uri="{FF2B5EF4-FFF2-40B4-BE49-F238E27FC236}">
                  <a16:creationId xmlns:a16="http://schemas.microsoft.com/office/drawing/2014/main" id="{969E0361-B9F5-B245-8A21-F75B95752389}"/>
                </a:ext>
              </a:extLst>
            </p:cNvPr>
            <p:cNvSpPr>
              <a:spLocks noChangeShapeType="1"/>
            </p:cNvSpPr>
            <p:nvPr/>
          </p:nvSpPr>
          <p:spPr bwMode="auto">
            <a:xfrm flipV="1">
              <a:off x="1675" y="3582"/>
              <a:ext cx="16"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5" name="Line 202">
              <a:extLst>
                <a:ext uri="{FF2B5EF4-FFF2-40B4-BE49-F238E27FC236}">
                  <a16:creationId xmlns:a16="http://schemas.microsoft.com/office/drawing/2014/main" id="{CB3143D5-36B9-6C40-BA9F-9A8DD1C412BC}"/>
                </a:ext>
              </a:extLst>
            </p:cNvPr>
            <p:cNvSpPr>
              <a:spLocks noChangeShapeType="1"/>
            </p:cNvSpPr>
            <p:nvPr/>
          </p:nvSpPr>
          <p:spPr bwMode="auto">
            <a:xfrm flipV="1">
              <a:off x="1691" y="3564"/>
              <a:ext cx="17" cy="1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6" name="Freeform 203">
              <a:extLst>
                <a:ext uri="{FF2B5EF4-FFF2-40B4-BE49-F238E27FC236}">
                  <a16:creationId xmlns:a16="http://schemas.microsoft.com/office/drawing/2014/main" id="{D4B019A2-5AEE-4F42-99AC-028D8471AE1E}"/>
                </a:ext>
              </a:extLst>
            </p:cNvPr>
            <p:cNvSpPr>
              <a:spLocks/>
            </p:cNvSpPr>
            <p:nvPr/>
          </p:nvSpPr>
          <p:spPr bwMode="auto">
            <a:xfrm>
              <a:off x="1708" y="3536"/>
              <a:ext cx="24" cy="28"/>
            </a:xfrm>
            <a:custGeom>
              <a:avLst/>
              <a:gdLst>
                <a:gd name="T0" fmla="*/ 0 w 24"/>
                <a:gd name="T1" fmla="*/ 28 h 28"/>
                <a:gd name="T2" fmla="*/ 8 w 24"/>
                <a:gd name="T3" fmla="*/ 10 h 28"/>
                <a:gd name="T4" fmla="*/ 24 w 24"/>
                <a:gd name="T5" fmla="*/ 0 h 28"/>
                <a:gd name="T6" fmla="*/ 0 60000 65536"/>
                <a:gd name="T7" fmla="*/ 0 60000 65536"/>
                <a:gd name="T8" fmla="*/ 0 60000 65536"/>
                <a:gd name="T9" fmla="*/ 0 w 24"/>
                <a:gd name="T10" fmla="*/ 0 h 28"/>
                <a:gd name="T11" fmla="*/ 24 w 24"/>
                <a:gd name="T12" fmla="*/ 28 h 28"/>
              </a:gdLst>
              <a:ahLst/>
              <a:cxnLst>
                <a:cxn ang="T6">
                  <a:pos x="T0" y="T1"/>
                </a:cxn>
                <a:cxn ang="T7">
                  <a:pos x="T2" y="T3"/>
                </a:cxn>
                <a:cxn ang="T8">
                  <a:pos x="T4" y="T5"/>
                </a:cxn>
              </a:cxnLst>
              <a:rect l="T9" t="T10" r="T11" b="T12"/>
              <a:pathLst>
                <a:path w="24" h="28">
                  <a:moveTo>
                    <a:pt x="0" y="28"/>
                  </a:moveTo>
                  <a:lnTo>
                    <a:pt x="8" y="10"/>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87" name="Freeform 204">
              <a:extLst>
                <a:ext uri="{FF2B5EF4-FFF2-40B4-BE49-F238E27FC236}">
                  <a16:creationId xmlns:a16="http://schemas.microsoft.com/office/drawing/2014/main" id="{6BA2C631-41F4-934B-B754-3D6D173EC1DD}"/>
                </a:ext>
              </a:extLst>
            </p:cNvPr>
            <p:cNvSpPr>
              <a:spLocks/>
            </p:cNvSpPr>
            <p:nvPr/>
          </p:nvSpPr>
          <p:spPr bwMode="auto">
            <a:xfrm>
              <a:off x="1732" y="3527"/>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88" name="Line 205">
              <a:extLst>
                <a:ext uri="{FF2B5EF4-FFF2-40B4-BE49-F238E27FC236}">
                  <a16:creationId xmlns:a16="http://schemas.microsoft.com/office/drawing/2014/main" id="{CBC13BD3-1F9D-1847-92EC-D2E53200461E}"/>
                </a:ext>
              </a:extLst>
            </p:cNvPr>
            <p:cNvSpPr>
              <a:spLocks noChangeShapeType="1"/>
            </p:cNvSpPr>
            <p:nvPr/>
          </p:nvSpPr>
          <p:spPr bwMode="auto">
            <a:xfrm flipV="1">
              <a:off x="1748" y="3518"/>
              <a:ext cx="16"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89" name="Line 206">
              <a:extLst>
                <a:ext uri="{FF2B5EF4-FFF2-40B4-BE49-F238E27FC236}">
                  <a16:creationId xmlns:a16="http://schemas.microsoft.com/office/drawing/2014/main" id="{7CE8FF2D-B083-254B-86F4-4F4F25D6B0C4}"/>
                </a:ext>
              </a:extLst>
            </p:cNvPr>
            <p:cNvSpPr>
              <a:spLocks noChangeShapeType="1"/>
            </p:cNvSpPr>
            <p:nvPr/>
          </p:nvSpPr>
          <p:spPr bwMode="auto">
            <a:xfrm flipV="1">
              <a:off x="1764" y="3509"/>
              <a:ext cx="25"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0" name="Line 207">
              <a:extLst>
                <a:ext uri="{FF2B5EF4-FFF2-40B4-BE49-F238E27FC236}">
                  <a16:creationId xmlns:a16="http://schemas.microsoft.com/office/drawing/2014/main" id="{8B4D4092-83CB-5F43-86B7-C9302F3CAF2C}"/>
                </a:ext>
              </a:extLst>
            </p:cNvPr>
            <p:cNvSpPr>
              <a:spLocks noChangeShapeType="1"/>
            </p:cNvSpPr>
            <p:nvPr/>
          </p:nvSpPr>
          <p:spPr bwMode="auto">
            <a:xfrm flipV="1">
              <a:off x="1789" y="3500"/>
              <a:ext cx="24"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1" name="Line 208">
              <a:extLst>
                <a:ext uri="{FF2B5EF4-FFF2-40B4-BE49-F238E27FC236}">
                  <a16:creationId xmlns:a16="http://schemas.microsoft.com/office/drawing/2014/main" id="{31B08F52-7C5D-CF44-974B-C1027910BC6B}"/>
                </a:ext>
              </a:extLst>
            </p:cNvPr>
            <p:cNvSpPr>
              <a:spLocks noChangeShapeType="1"/>
            </p:cNvSpPr>
            <p:nvPr/>
          </p:nvSpPr>
          <p:spPr bwMode="auto">
            <a:xfrm flipV="1">
              <a:off x="1813" y="3482"/>
              <a:ext cx="25" cy="1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2" name="Line 209">
              <a:extLst>
                <a:ext uri="{FF2B5EF4-FFF2-40B4-BE49-F238E27FC236}">
                  <a16:creationId xmlns:a16="http://schemas.microsoft.com/office/drawing/2014/main" id="{A3A85585-837D-F942-BF52-DFDC87F85C76}"/>
                </a:ext>
              </a:extLst>
            </p:cNvPr>
            <p:cNvSpPr>
              <a:spLocks noChangeShapeType="1"/>
            </p:cNvSpPr>
            <p:nvPr/>
          </p:nvSpPr>
          <p:spPr bwMode="auto">
            <a:xfrm flipV="1">
              <a:off x="1838" y="3472"/>
              <a:ext cx="24" cy="10"/>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093" name="Freeform 210">
              <a:extLst>
                <a:ext uri="{FF2B5EF4-FFF2-40B4-BE49-F238E27FC236}">
                  <a16:creationId xmlns:a16="http://schemas.microsoft.com/office/drawing/2014/main" id="{D6A8A6D9-EF8D-8D40-973E-468E3531DBEF}"/>
                </a:ext>
              </a:extLst>
            </p:cNvPr>
            <p:cNvSpPr>
              <a:spLocks/>
            </p:cNvSpPr>
            <p:nvPr/>
          </p:nvSpPr>
          <p:spPr bwMode="auto">
            <a:xfrm>
              <a:off x="1862" y="3472"/>
              <a:ext cx="24" cy="1"/>
            </a:xfrm>
            <a:custGeom>
              <a:avLst/>
              <a:gdLst>
                <a:gd name="T0" fmla="*/ 0 w 24"/>
                <a:gd name="T1" fmla="*/ 0 h 1"/>
                <a:gd name="T2" fmla="*/ 16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16" y="0"/>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4" name="Freeform 211">
              <a:extLst>
                <a:ext uri="{FF2B5EF4-FFF2-40B4-BE49-F238E27FC236}">
                  <a16:creationId xmlns:a16="http://schemas.microsoft.com/office/drawing/2014/main" id="{CB86752F-14E8-D54A-8E31-B19E6F1BF51F}"/>
                </a:ext>
              </a:extLst>
            </p:cNvPr>
            <p:cNvSpPr>
              <a:spLocks/>
            </p:cNvSpPr>
            <p:nvPr/>
          </p:nvSpPr>
          <p:spPr bwMode="auto">
            <a:xfrm>
              <a:off x="1886" y="3472"/>
              <a:ext cx="1" cy="10"/>
            </a:xfrm>
            <a:custGeom>
              <a:avLst/>
              <a:gdLst>
                <a:gd name="T0" fmla="*/ 0 w 1"/>
                <a:gd name="T1" fmla="*/ 0 h 10"/>
                <a:gd name="T2" fmla="*/ 0 w 1"/>
                <a:gd name="T3" fmla="*/ 10 h 10"/>
                <a:gd name="T4" fmla="*/ 0 w 1"/>
                <a:gd name="T5" fmla="*/ 1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0"/>
                  </a:moveTo>
                  <a:lnTo>
                    <a:pt x="0" y="1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5" name="Freeform 212">
              <a:extLst>
                <a:ext uri="{FF2B5EF4-FFF2-40B4-BE49-F238E27FC236}">
                  <a16:creationId xmlns:a16="http://schemas.microsoft.com/office/drawing/2014/main" id="{353A68FE-0819-824C-8D8C-A231B0A2A302}"/>
                </a:ext>
              </a:extLst>
            </p:cNvPr>
            <p:cNvSpPr>
              <a:spLocks/>
            </p:cNvSpPr>
            <p:nvPr/>
          </p:nvSpPr>
          <p:spPr bwMode="auto">
            <a:xfrm>
              <a:off x="1878" y="3472"/>
              <a:ext cx="8" cy="10"/>
            </a:xfrm>
            <a:custGeom>
              <a:avLst/>
              <a:gdLst>
                <a:gd name="T0" fmla="*/ 8 w 8"/>
                <a:gd name="T1" fmla="*/ 10 h 10"/>
                <a:gd name="T2" fmla="*/ 0 w 8"/>
                <a:gd name="T3" fmla="*/ 0 h 10"/>
                <a:gd name="T4" fmla="*/ 0 w 8"/>
                <a:gd name="T5" fmla="*/ 0 h 10"/>
                <a:gd name="T6" fmla="*/ 0 60000 65536"/>
                <a:gd name="T7" fmla="*/ 0 60000 65536"/>
                <a:gd name="T8" fmla="*/ 0 60000 65536"/>
                <a:gd name="T9" fmla="*/ 0 w 8"/>
                <a:gd name="T10" fmla="*/ 0 h 10"/>
                <a:gd name="T11" fmla="*/ 8 w 8"/>
                <a:gd name="T12" fmla="*/ 10 h 10"/>
              </a:gdLst>
              <a:ahLst/>
              <a:cxnLst>
                <a:cxn ang="T6">
                  <a:pos x="T0" y="T1"/>
                </a:cxn>
                <a:cxn ang="T7">
                  <a:pos x="T2" y="T3"/>
                </a:cxn>
                <a:cxn ang="T8">
                  <a:pos x="T4" y="T5"/>
                </a:cxn>
              </a:cxnLst>
              <a:rect l="T9" t="T10" r="T11" b="T12"/>
              <a:pathLst>
                <a:path w="8" h="10">
                  <a:moveTo>
                    <a:pt x="8" y="10"/>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6" name="Freeform 213">
              <a:extLst>
                <a:ext uri="{FF2B5EF4-FFF2-40B4-BE49-F238E27FC236}">
                  <a16:creationId xmlns:a16="http://schemas.microsoft.com/office/drawing/2014/main" id="{596F7639-A3C0-9B47-A60D-B3D081BFA7C5}"/>
                </a:ext>
              </a:extLst>
            </p:cNvPr>
            <p:cNvSpPr>
              <a:spLocks/>
            </p:cNvSpPr>
            <p:nvPr/>
          </p:nvSpPr>
          <p:spPr bwMode="auto">
            <a:xfrm>
              <a:off x="1878" y="3472"/>
              <a:ext cx="1" cy="10"/>
            </a:xfrm>
            <a:custGeom>
              <a:avLst/>
              <a:gdLst>
                <a:gd name="T0" fmla="*/ 0 w 1"/>
                <a:gd name="T1" fmla="*/ 0 h 10"/>
                <a:gd name="T2" fmla="*/ 0 w 1"/>
                <a:gd name="T3" fmla="*/ 10 h 10"/>
                <a:gd name="T4" fmla="*/ 0 w 1"/>
                <a:gd name="T5" fmla="*/ 10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0"/>
                  </a:moveTo>
                  <a:lnTo>
                    <a:pt x="0" y="1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7" name="Freeform 214">
              <a:extLst>
                <a:ext uri="{FF2B5EF4-FFF2-40B4-BE49-F238E27FC236}">
                  <a16:creationId xmlns:a16="http://schemas.microsoft.com/office/drawing/2014/main" id="{8212FD20-992A-FC43-9FC1-EEEF3BA7A10B}"/>
                </a:ext>
              </a:extLst>
            </p:cNvPr>
            <p:cNvSpPr>
              <a:spLocks/>
            </p:cNvSpPr>
            <p:nvPr/>
          </p:nvSpPr>
          <p:spPr bwMode="auto">
            <a:xfrm>
              <a:off x="1878" y="3463"/>
              <a:ext cx="1" cy="19"/>
            </a:xfrm>
            <a:custGeom>
              <a:avLst/>
              <a:gdLst>
                <a:gd name="T0" fmla="*/ 0 w 1"/>
                <a:gd name="T1" fmla="*/ 19 h 19"/>
                <a:gd name="T2" fmla="*/ 0 w 1"/>
                <a:gd name="T3" fmla="*/ 9 h 19"/>
                <a:gd name="T4" fmla="*/ 0 w 1"/>
                <a:gd name="T5" fmla="*/ 0 h 19"/>
                <a:gd name="T6" fmla="*/ 0 60000 65536"/>
                <a:gd name="T7" fmla="*/ 0 60000 65536"/>
                <a:gd name="T8" fmla="*/ 0 60000 65536"/>
                <a:gd name="T9" fmla="*/ 0 w 1"/>
                <a:gd name="T10" fmla="*/ 0 h 19"/>
                <a:gd name="T11" fmla="*/ 1 w 1"/>
                <a:gd name="T12" fmla="*/ 19 h 19"/>
              </a:gdLst>
              <a:ahLst/>
              <a:cxnLst>
                <a:cxn ang="T6">
                  <a:pos x="T0" y="T1"/>
                </a:cxn>
                <a:cxn ang="T7">
                  <a:pos x="T2" y="T3"/>
                </a:cxn>
                <a:cxn ang="T8">
                  <a:pos x="T4" y="T5"/>
                </a:cxn>
              </a:cxnLst>
              <a:rect l="T9" t="T10" r="T11" b="T12"/>
              <a:pathLst>
                <a:path w="1" h="19">
                  <a:moveTo>
                    <a:pt x="0" y="19"/>
                  </a:moveTo>
                  <a:lnTo>
                    <a:pt x="0" y="9"/>
                  </a:ln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8" name="Freeform 215">
              <a:extLst>
                <a:ext uri="{FF2B5EF4-FFF2-40B4-BE49-F238E27FC236}">
                  <a16:creationId xmlns:a16="http://schemas.microsoft.com/office/drawing/2014/main" id="{EEBE90FD-6D55-6748-8120-B259D9318160}"/>
                </a:ext>
              </a:extLst>
            </p:cNvPr>
            <p:cNvSpPr>
              <a:spLocks/>
            </p:cNvSpPr>
            <p:nvPr/>
          </p:nvSpPr>
          <p:spPr bwMode="auto">
            <a:xfrm>
              <a:off x="1870" y="3454"/>
              <a:ext cx="8" cy="9"/>
            </a:xfrm>
            <a:custGeom>
              <a:avLst/>
              <a:gdLst>
                <a:gd name="T0" fmla="*/ 8 w 8"/>
                <a:gd name="T1" fmla="*/ 9 h 9"/>
                <a:gd name="T2" fmla="*/ 0 w 8"/>
                <a:gd name="T3" fmla="*/ 0 h 9"/>
                <a:gd name="T4" fmla="*/ 0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8"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099" name="Line 216">
              <a:extLst>
                <a:ext uri="{FF2B5EF4-FFF2-40B4-BE49-F238E27FC236}">
                  <a16:creationId xmlns:a16="http://schemas.microsoft.com/office/drawing/2014/main" id="{7451B9B8-1C39-7843-B505-5CA863EAF42B}"/>
                </a:ext>
              </a:extLst>
            </p:cNvPr>
            <p:cNvSpPr>
              <a:spLocks noChangeShapeType="1"/>
            </p:cNvSpPr>
            <p:nvPr/>
          </p:nvSpPr>
          <p:spPr bwMode="auto">
            <a:xfrm>
              <a:off x="1870" y="3454"/>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0" name="Line 217">
              <a:extLst>
                <a:ext uri="{FF2B5EF4-FFF2-40B4-BE49-F238E27FC236}">
                  <a16:creationId xmlns:a16="http://schemas.microsoft.com/office/drawing/2014/main" id="{DCDBB6C2-C5AA-8246-BAC7-326E36236B67}"/>
                </a:ext>
              </a:extLst>
            </p:cNvPr>
            <p:cNvSpPr>
              <a:spLocks noChangeShapeType="1"/>
            </p:cNvSpPr>
            <p:nvPr/>
          </p:nvSpPr>
          <p:spPr bwMode="auto">
            <a:xfrm>
              <a:off x="1870" y="3454"/>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1" name="Freeform 218">
              <a:extLst>
                <a:ext uri="{FF2B5EF4-FFF2-40B4-BE49-F238E27FC236}">
                  <a16:creationId xmlns:a16="http://schemas.microsoft.com/office/drawing/2014/main" id="{B078C403-012B-9A4D-9D36-BF6C30FD49DB}"/>
                </a:ext>
              </a:extLst>
            </p:cNvPr>
            <p:cNvSpPr>
              <a:spLocks/>
            </p:cNvSpPr>
            <p:nvPr/>
          </p:nvSpPr>
          <p:spPr bwMode="auto">
            <a:xfrm>
              <a:off x="1870" y="3445"/>
              <a:ext cx="1" cy="9"/>
            </a:xfrm>
            <a:custGeom>
              <a:avLst/>
              <a:gdLst>
                <a:gd name="T0" fmla="*/ 0 w 1"/>
                <a:gd name="T1" fmla="*/ 9 h 9"/>
                <a:gd name="T2" fmla="*/ 0 w 1"/>
                <a:gd name="T3" fmla="*/ 0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2" name="Freeform 219">
              <a:extLst>
                <a:ext uri="{FF2B5EF4-FFF2-40B4-BE49-F238E27FC236}">
                  <a16:creationId xmlns:a16="http://schemas.microsoft.com/office/drawing/2014/main" id="{B14AA6C6-FD65-B945-86FB-5C23A01D9108}"/>
                </a:ext>
              </a:extLst>
            </p:cNvPr>
            <p:cNvSpPr>
              <a:spLocks/>
            </p:cNvSpPr>
            <p:nvPr/>
          </p:nvSpPr>
          <p:spPr bwMode="auto">
            <a:xfrm>
              <a:off x="1870" y="3445"/>
              <a:ext cx="8" cy="1"/>
            </a:xfrm>
            <a:custGeom>
              <a:avLst/>
              <a:gdLst>
                <a:gd name="T0" fmla="*/ 0 w 8"/>
                <a:gd name="T1" fmla="*/ 0 h 1"/>
                <a:gd name="T2" fmla="*/ 8 w 8"/>
                <a:gd name="T3" fmla="*/ 0 h 1"/>
                <a:gd name="T4" fmla="*/ 8 w 8"/>
                <a:gd name="T5" fmla="*/ 0 h 1"/>
                <a:gd name="T6" fmla="*/ 0 60000 65536"/>
                <a:gd name="T7" fmla="*/ 0 60000 65536"/>
                <a:gd name="T8" fmla="*/ 0 60000 65536"/>
                <a:gd name="T9" fmla="*/ 0 w 8"/>
                <a:gd name="T10" fmla="*/ 0 h 1"/>
                <a:gd name="T11" fmla="*/ 8 w 8"/>
                <a:gd name="T12" fmla="*/ 1 h 1"/>
              </a:gdLst>
              <a:ahLst/>
              <a:cxnLst>
                <a:cxn ang="T6">
                  <a:pos x="T0" y="T1"/>
                </a:cxn>
                <a:cxn ang="T7">
                  <a:pos x="T2" y="T3"/>
                </a:cxn>
                <a:cxn ang="T8">
                  <a:pos x="T4" y="T5"/>
                </a:cxn>
              </a:cxnLst>
              <a:rect l="T9" t="T10" r="T11" b="T12"/>
              <a:pathLst>
                <a:path w="8" h="1">
                  <a:moveTo>
                    <a:pt x="0" y="0"/>
                  </a:moveTo>
                  <a:lnTo>
                    <a:pt x="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3" name="Freeform 220">
              <a:extLst>
                <a:ext uri="{FF2B5EF4-FFF2-40B4-BE49-F238E27FC236}">
                  <a16:creationId xmlns:a16="http://schemas.microsoft.com/office/drawing/2014/main" id="{1A8996F7-C5D7-5E4A-9255-7D5B4A10C9AF}"/>
                </a:ext>
              </a:extLst>
            </p:cNvPr>
            <p:cNvSpPr>
              <a:spLocks/>
            </p:cNvSpPr>
            <p:nvPr/>
          </p:nvSpPr>
          <p:spPr bwMode="auto">
            <a:xfrm>
              <a:off x="1862" y="3445"/>
              <a:ext cx="16" cy="9"/>
            </a:xfrm>
            <a:custGeom>
              <a:avLst/>
              <a:gdLst>
                <a:gd name="T0" fmla="*/ 16 w 16"/>
                <a:gd name="T1" fmla="*/ 0 h 9"/>
                <a:gd name="T2" fmla="*/ 8 w 16"/>
                <a:gd name="T3" fmla="*/ 9 h 9"/>
                <a:gd name="T4" fmla="*/ 0 w 16"/>
                <a:gd name="T5" fmla="*/ 9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16" y="0"/>
                  </a:moveTo>
                  <a:lnTo>
                    <a:pt x="8" y="9"/>
                  </a:lnTo>
                  <a:lnTo>
                    <a:pt x="0" y="9"/>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4" name="Freeform 221">
              <a:extLst>
                <a:ext uri="{FF2B5EF4-FFF2-40B4-BE49-F238E27FC236}">
                  <a16:creationId xmlns:a16="http://schemas.microsoft.com/office/drawing/2014/main" id="{2111D52A-8730-D149-B8FF-5DEB1621802A}"/>
                </a:ext>
              </a:extLst>
            </p:cNvPr>
            <p:cNvSpPr>
              <a:spLocks/>
            </p:cNvSpPr>
            <p:nvPr/>
          </p:nvSpPr>
          <p:spPr bwMode="auto">
            <a:xfrm>
              <a:off x="1862" y="3445"/>
              <a:ext cx="1" cy="9"/>
            </a:xfrm>
            <a:custGeom>
              <a:avLst/>
              <a:gdLst>
                <a:gd name="T0" fmla="*/ 0 w 1"/>
                <a:gd name="T1" fmla="*/ 9 h 9"/>
                <a:gd name="T2" fmla="*/ 0 w 1"/>
                <a:gd name="T3" fmla="*/ 9 h 9"/>
                <a:gd name="T4" fmla="*/ 0 w 1"/>
                <a:gd name="T5" fmla="*/ 0 h 9"/>
                <a:gd name="T6" fmla="*/ 0 60000 65536"/>
                <a:gd name="T7" fmla="*/ 0 60000 65536"/>
                <a:gd name="T8" fmla="*/ 0 60000 65536"/>
                <a:gd name="T9" fmla="*/ 0 w 1"/>
                <a:gd name="T10" fmla="*/ 0 h 9"/>
                <a:gd name="T11" fmla="*/ 1 w 1"/>
                <a:gd name="T12" fmla="*/ 9 h 9"/>
              </a:gdLst>
              <a:ahLst/>
              <a:cxnLst>
                <a:cxn ang="T6">
                  <a:pos x="T0" y="T1"/>
                </a:cxn>
                <a:cxn ang="T7">
                  <a:pos x="T2" y="T3"/>
                </a:cxn>
                <a:cxn ang="T8">
                  <a:pos x="T4" y="T5"/>
                </a:cxn>
              </a:cxnLst>
              <a:rect l="T9" t="T10" r="T11" b="T12"/>
              <a:pathLst>
                <a:path w="1" h="9">
                  <a:moveTo>
                    <a:pt x="0" y="9"/>
                  </a:moveTo>
                  <a:lnTo>
                    <a:pt x="0" y="9"/>
                  </a:lnTo>
                  <a:lnTo>
                    <a:pt x="0"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5" name="Line 222">
              <a:extLst>
                <a:ext uri="{FF2B5EF4-FFF2-40B4-BE49-F238E27FC236}">
                  <a16:creationId xmlns:a16="http://schemas.microsoft.com/office/drawing/2014/main" id="{DE96DE28-0AC7-1240-8333-374F513DFF80}"/>
                </a:ext>
              </a:extLst>
            </p:cNvPr>
            <p:cNvSpPr>
              <a:spLocks noChangeShapeType="1"/>
            </p:cNvSpPr>
            <p:nvPr/>
          </p:nvSpPr>
          <p:spPr bwMode="auto">
            <a:xfrm>
              <a:off x="1862" y="3445"/>
              <a:ext cx="1" cy="1"/>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6" name="Freeform 223">
              <a:extLst>
                <a:ext uri="{FF2B5EF4-FFF2-40B4-BE49-F238E27FC236}">
                  <a16:creationId xmlns:a16="http://schemas.microsoft.com/office/drawing/2014/main" id="{2629D4DA-5C7F-8940-A7A6-4970E5844998}"/>
                </a:ext>
              </a:extLst>
            </p:cNvPr>
            <p:cNvSpPr>
              <a:spLocks/>
            </p:cNvSpPr>
            <p:nvPr/>
          </p:nvSpPr>
          <p:spPr bwMode="auto">
            <a:xfrm>
              <a:off x="1862" y="3436"/>
              <a:ext cx="16" cy="9"/>
            </a:xfrm>
            <a:custGeom>
              <a:avLst/>
              <a:gdLst>
                <a:gd name="T0" fmla="*/ 0 w 16"/>
                <a:gd name="T1" fmla="*/ 9 h 9"/>
                <a:gd name="T2" fmla="*/ 8 w 16"/>
                <a:gd name="T3" fmla="*/ 9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9"/>
                  </a:lnTo>
                  <a:lnTo>
                    <a:pt x="1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7" name="Line 224">
              <a:extLst>
                <a:ext uri="{FF2B5EF4-FFF2-40B4-BE49-F238E27FC236}">
                  <a16:creationId xmlns:a16="http://schemas.microsoft.com/office/drawing/2014/main" id="{846012F2-D255-634B-BE46-9707E083C998}"/>
                </a:ext>
              </a:extLst>
            </p:cNvPr>
            <p:cNvSpPr>
              <a:spLocks noChangeShapeType="1"/>
            </p:cNvSpPr>
            <p:nvPr/>
          </p:nvSpPr>
          <p:spPr bwMode="auto">
            <a:xfrm flipV="1">
              <a:off x="1878" y="3427"/>
              <a:ext cx="25" cy="9"/>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08" name="Freeform 225">
              <a:extLst>
                <a:ext uri="{FF2B5EF4-FFF2-40B4-BE49-F238E27FC236}">
                  <a16:creationId xmlns:a16="http://schemas.microsoft.com/office/drawing/2014/main" id="{AB9D0C41-0AB4-3443-9830-96CE27E2A806}"/>
                </a:ext>
              </a:extLst>
            </p:cNvPr>
            <p:cNvSpPr>
              <a:spLocks/>
            </p:cNvSpPr>
            <p:nvPr/>
          </p:nvSpPr>
          <p:spPr bwMode="auto">
            <a:xfrm>
              <a:off x="1903" y="3418"/>
              <a:ext cx="24" cy="9"/>
            </a:xfrm>
            <a:custGeom>
              <a:avLst/>
              <a:gdLst>
                <a:gd name="T0" fmla="*/ 0 w 24"/>
                <a:gd name="T1" fmla="*/ 9 h 9"/>
                <a:gd name="T2" fmla="*/ 16 w 24"/>
                <a:gd name="T3" fmla="*/ 9 h 9"/>
                <a:gd name="T4" fmla="*/ 24 w 24"/>
                <a:gd name="T5" fmla="*/ 0 h 9"/>
                <a:gd name="T6" fmla="*/ 0 60000 65536"/>
                <a:gd name="T7" fmla="*/ 0 60000 65536"/>
                <a:gd name="T8" fmla="*/ 0 60000 65536"/>
                <a:gd name="T9" fmla="*/ 0 w 24"/>
                <a:gd name="T10" fmla="*/ 0 h 9"/>
                <a:gd name="T11" fmla="*/ 24 w 24"/>
                <a:gd name="T12" fmla="*/ 9 h 9"/>
              </a:gdLst>
              <a:ahLst/>
              <a:cxnLst>
                <a:cxn ang="T6">
                  <a:pos x="T0" y="T1"/>
                </a:cxn>
                <a:cxn ang="T7">
                  <a:pos x="T2" y="T3"/>
                </a:cxn>
                <a:cxn ang="T8">
                  <a:pos x="T4" y="T5"/>
                </a:cxn>
              </a:cxnLst>
              <a:rect l="T9" t="T10" r="T11" b="T12"/>
              <a:pathLst>
                <a:path w="24" h="9">
                  <a:moveTo>
                    <a:pt x="0" y="9"/>
                  </a:moveTo>
                  <a:lnTo>
                    <a:pt x="16" y="9"/>
                  </a:lnTo>
                  <a:lnTo>
                    <a:pt x="24"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09" name="Freeform 226">
              <a:extLst>
                <a:ext uri="{FF2B5EF4-FFF2-40B4-BE49-F238E27FC236}">
                  <a16:creationId xmlns:a16="http://schemas.microsoft.com/office/drawing/2014/main" id="{0CF697B4-8570-D04F-A15D-83FB2C7CA815}"/>
                </a:ext>
              </a:extLst>
            </p:cNvPr>
            <p:cNvSpPr>
              <a:spLocks/>
            </p:cNvSpPr>
            <p:nvPr/>
          </p:nvSpPr>
          <p:spPr bwMode="auto">
            <a:xfrm>
              <a:off x="1927" y="3399"/>
              <a:ext cx="8" cy="19"/>
            </a:xfrm>
            <a:custGeom>
              <a:avLst/>
              <a:gdLst>
                <a:gd name="T0" fmla="*/ 0 w 8"/>
                <a:gd name="T1" fmla="*/ 19 h 19"/>
                <a:gd name="T2" fmla="*/ 8 w 8"/>
                <a:gd name="T3" fmla="*/ 9 h 19"/>
                <a:gd name="T4" fmla="*/ 8 w 8"/>
                <a:gd name="T5" fmla="*/ 0 h 19"/>
                <a:gd name="T6" fmla="*/ 0 60000 65536"/>
                <a:gd name="T7" fmla="*/ 0 60000 65536"/>
                <a:gd name="T8" fmla="*/ 0 60000 65536"/>
                <a:gd name="T9" fmla="*/ 0 w 8"/>
                <a:gd name="T10" fmla="*/ 0 h 19"/>
                <a:gd name="T11" fmla="*/ 8 w 8"/>
                <a:gd name="T12" fmla="*/ 19 h 19"/>
              </a:gdLst>
              <a:ahLst/>
              <a:cxnLst>
                <a:cxn ang="T6">
                  <a:pos x="T0" y="T1"/>
                </a:cxn>
                <a:cxn ang="T7">
                  <a:pos x="T2" y="T3"/>
                </a:cxn>
                <a:cxn ang="T8">
                  <a:pos x="T4" y="T5"/>
                </a:cxn>
              </a:cxnLst>
              <a:rect l="T9" t="T10" r="T11" b="T12"/>
              <a:pathLst>
                <a:path w="8" h="19">
                  <a:moveTo>
                    <a:pt x="0" y="19"/>
                  </a:moveTo>
                  <a:lnTo>
                    <a:pt x="8" y="9"/>
                  </a:lnTo>
                  <a:lnTo>
                    <a:pt x="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10" name="Line 227">
              <a:extLst>
                <a:ext uri="{FF2B5EF4-FFF2-40B4-BE49-F238E27FC236}">
                  <a16:creationId xmlns:a16="http://schemas.microsoft.com/office/drawing/2014/main" id="{9A957FFF-AAA1-4A4A-8903-BD85632C5084}"/>
                </a:ext>
              </a:extLst>
            </p:cNvPr>
            <p:cNvSpPr>
              <a:spLocks noChangeShapeType="1"/>
            </p:cNvSpPr>
            <p:nvPr/>
          </p:nvSpPr>
          <p:spPr bwMode="auto">
            <a:xfrm>
              <a:off x="1553" y="3683"/>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1" name="Line 228">
              <a:extLst>
                <a:ext uri="{FF2B5EF4-FFF2-40B4-BE49-F238E27FC236}">
                  <a16:creationId xmlns:a16="http://schemas.microsoft.com/office/drawing/2014/main" id="{BD38697B-CB27-674C-8EF2-BCCA8C571F40}"/>
                </a:ext>
              </a:extLst>
            </p:cNvPr>
            <p:cNvSpPr>
              <a:spLocks noChangeShapeType="1"/>
            </p:cNvSpPr>
            <p:nvPr/>
          </p:nvSpPr>
          <p:spPr bwMode="auto">
            <a:xfrm flipV="1">
              <a:off x="1561" y="3673"/>
              <a:ext cx="8" cy="1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2" name="Line 229">
              <a:extLst>
                <a:ext uri="{FF2B5EF4-FFF2-40B4-BE49-F238E27FC236}">
                  <a16:creationId xmlns:a16="http://schemas.microsoft.com/office/drawing/2014/main" id="{49ACAF13-4BE1-FD4F-802A-ED2DFD823226}"/>
                </a:ext>
              </a:extLst>
            </p:cNvPr>
            <p:cNvSpPr>
              <a:spLocks noChangeShapeType="1"/>
            </p:cNvSpPr>
            <p:nvPr/>
          </p:nvSpPr>
          <p:spPr bwMode="auto">
            <a:xfrm flipV="1">
              <a:off x="1569" y="3664"/>
              <a:ext cx="9"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3" name="Line 230">
              <a:extLst>
                <a:ext uri="{FF2B5EF4-FFF2-40B4-BE49-F238E27FC236}">
                  <a16:creationId xmlns:a16="http://schemas.microsoft.com/office/drawing/2014/main" id="{504A95C2-D9D3-904C-9A0E-FA4D77ED8510}"/>
                </a:ext>
              </a:extLst>
            </p:cNvPr>
            <p:cNvSpPr>
              <a:spLocks noChangeShapeType="1"/>
            </p:cNvSpPr>
            <p:nvPr/>
          </p:nvSpPr>
          <p:spPr bwMode="auto">
            <a:xfrm>
              <a:off x="1578" y="3664"/>
              <a:ext cx="1"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4" name="Line 231">
              <a:extLst>
                <a:ext uri="{FF2B5EF4-FFF2-40B4-BE49-F238E27FC236}">
                  <a16:creationId xmlns:a16="http://schemas.microsoft.com/office/drawing/2014/main" id="{B153D746-337E-1B49-A9C9-E64F3D4EE6C9}"/>
                </a:ext>
              </a:extLst>
            </p:cNvPr>
            <p:cNvSpPr>
              <a:spLocks noChangeShapeType="1"/>
            </p:cNvSpPr>
            <p:nvPr/>
          </p:nvSpPr>
          <p:spPr bwMode="auto">
            <a:xfrm>
              <a:off x="1578" y="3664"/>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5" name="Line 232">
              <a:extLst>
                <a:ext uri="{FF2B5EF4-FFF2-40B4-BE49-F238E27FC236}">
                  <a16:creationId xmlns:a16="http://schemas.microsoft.com/office/drawing/2014/main" id="{640B1E24-76D7-1B46-B4CD-A2C5B2C4EF11}"/>
                </a:ext>
              </a:extLst>
            </p:cNvPr>
            <p:cNvSpPr>
              <a:spLocks noChangeShapeType="1"/>
            </p:cNvSpPr>
            <p:nvPr/>
          </p:nvSpPr>
          <p:spPr bwMode="auto">
            <a:xfrm flipV="1">
              <a:off x="1586" y="3655"/>
              <a:ext cx="8"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6" name="Line 233">
              <a:extLst>
                <a:ext uri="{FF2B5EF4-FFF2-40B4-BE49-F238E27FC236}">
                  <a16:creationId xmlns:a16="http://schemas.microsoft.com/office/drawing/2014/main" id="{C92D6A15-CFFA-4748-B683-3EDE851B3A8C}"/>
                </a:ext>
              </a:extLst>
            </p:cNvPr>
            <p:cNvSpPr>
              <a:spLocks noChangeShapeType="1"/>
            </p:cNvSpPr>
            <p:nvPr/>
          </p:nvSpPr>
          <p:spPr bwMode="auto">
            <a:xfrm flipV="1">
              <a:off x="1594" y="3646"/>
              <a:ext cx="8"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7" name="Line 234">
              <a:extLst>
                <a:ext uri="{FF2B5EF4-FFF2-40B4-BE49-F238E27FC236}">
                  <a16:creationId xmlns:a16="http://schemas.microsoft.com/office/drawing/2014/main" id="{2C61CB02-3D81-FC44-BA1A-148DC5AAE55B}"/>
                </a:ext>
              </a:extLst>
            </p:cNvPr>
            <p:cNvSpPr>
              <a:spLocks noChangeShapeType="1"/>
            </p:cNvSpPr>
            <p:nvPr/>
          </p:nvSpPr>
          <p:spPr bwMode="auto">
            <a:xfrm>
              <a:off x="1602" y="3646"/>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8" name="Line 235">
              <a:extLst>
                <a:ext uri="{FF2B5EF4-FFF2-40B4-BE49-F238E27FC236}">
                  <a16:creationId xmlns:a16="http://schemas.microsoft.com/office/drawing/2014/main" id="{846B19FC-8259-E348-8338-F266FAC5C834}"/>
                </a:ext>
              </a:extLst>
            </p:cNvPr>
            <p:cNvSpPr>
              <a:spLocks noChangeShapeType="1"/>
            </p:cNvSpPr>
            <p:nvPr/>
          </p:nvSpPr>
          <p:spPr bwMode="auto">
            <a:xfrm>
              <a:off x="1610" y="3646"/>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19" name="Freeform 236">
              <a:extLst>
                <a:ext uri="{FF2B5EF4-FFF2-40B4-BE49-F238E27FC236}">
                  <a16:creationId xmlns:a16="http://schemas.microsoft.com/office/drawing/2014/main" id="{9A61812F-2ECD-4E43-9E61-D4950AE9AD8E}"/>
                </a:ext>
              </a:extLst>
            </p:cNvPr>
            <p:cNvSpPr>
              <a:spLocks/>
            </p:cNvSpPr>
            <p:nvPr/>
          </p:nvSpPr>
          <p:spPr bwMode="auto">
            <a:xfrm>
              <a:off x="1618" y="3637"/>
              <a:ext cx="16" cy="9"/>
            </a:xfrm>
            <a:custGeom>
              <a:avLst/>
              <a:gdLst>
                <a:gd name="T0" fmla="*/ 0 w 16"/>
                <a:gd name="T1" fmla="*/ 9 h 9"/>
                <a:gd name="T2" fmla="*/ 8 w 16"/>
                <a:gd name="T3" fmla="*/ 0 h 9"/>
                <a:gd name="T4" fmla="*/ 16 w 16"/>
                <a:gd name="T5" fmla="*/ 0 h 9"/>
                <a:gd name="T6" fmla="*/ 0 60000 65536"/>
                <a:gd name="T7" fmla="*/ 0 60000 65536"/>
                <a:gd name="T8" fmla="*/ 0 60000 65536"/>
                <a:gd name="T9" fmla="*/ 0 w 16"/>
                <a:gd name="T10" fmla="*/ 0 h 9"/>
                <a:gd name="T11" fmla="*/ 16 w 16"/>
                <a:gd name="T12" fmla="*/ 9 h 9"/>
              </a:gdLst>
              <a:ahLst/>
              <a:cxnLst>
                <a:cxn ang="T6">
                  <a:pos x="T0" y="T1"/>
                </a:cxn>
                <a:cxn ang="T7">
                  <a:pos x="T2" y="T3"/>
                </a:cxn>
                <a:cxn ang="T8">
                  <a:pos x="T4" y="T5"/>
                </a:cxn>
              </a:cxnLst>
              <a:rect l="T9" t="T10" r="T11" b="T12"/>
              <a:pathLst>
                <a:path w="16" h="9">
                  <a:moveTo>
                    <a:pt x="0" y="9"/>
                  </a:moveTo>
                  <a:lnTo>
                    <a:pt x="8" y="0"/>
                  </a:lnTo>
                  <a:lnTo>
                    <a:pt x="16"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0" name="Line 237">
              <a:extLst>
                <a:ext uri="{FF2B5EF4-FFF2-40B4-BE49-F238E27FC236}">
                  <a16:creationId xmlns:a16="http://schemas.microsoft.com/office/drawing/2014/main" id="{7FA5BD7A-8317-A24B-9815-164A0D17493B}"/>
                </a:ext>
              </a:extLst>
            </p:cNvPr>
            <p:cNvSpPr>
              <a:spLocks noChangeShapeType="1"/>
            </p:cNvSpPr>
            <p:nvPr/>
          </p:nvSpPr>
          <p:spPr bwMode="auto">
            <a:xfrm>
              <a:off x="1634" y="3637"/>
              <a:ext cx="9"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1" name="Line 238">
              <a:extLst>
                <a:ext uri="{FF2B5EF4-FFF2-40B4-BE49-F238E27FC236}">
                  <a16:creationId xmlns:a16="http://schemas.microsoft.com/office/drawing/2014/main" id="{FC99589F-AA50-DB42-BBCF-DCF314D74D28}"/>
                </a:ext>
              </a:extLst>
            </p:cNvPr>
            <p:cNvSpPr>
              <a:spLocks noChangeShapeType="1"/>
            </p:cNvSpPr>
            <p:nvPr/>
          </p:nvSpPr>
          <p:spPr bwMode="auto">
            <a:xfrm>
              <a:off x="1643" y="3637"/>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2" name="Freeform 239">
              <a:extLst>
                <a:ext uri="{FF2B5EF4-FFF2-40B4-BE49-F238E27FC236}">
                  <a16:creationId xmlns:a16="http://schemas.microsoft.com/office/drawing/2014/main" id="{6E24F5DB-6AB4-4149-B40F-3D5CE75E1C91}"/>
                </a:ext>
              </a:extLst>
            </p:cNvPr>
            <p:cNvSpPr>
              <a:spLocks/>
            </p:cNvSpPr>
            <p:nvPr/>
          </p:nvSpPr>
          <p:spPr bwMode="auto">
            <a:xfrm>
              <a:off x="1651" y="3628"/>
              <a:ext cx="8" cy="9"/>
            </a:xfrm>
            <a:custGeom>
              <a:avLst/>
              <a:gdLst>
                <a:gd name="T0" fmla="*/ 0 w 8"/>
                <a:gd name="T1" fmla="*/ 9 h 9"/>
                <a:gd name="T2" fmla="*/ 0 w 8"/>
                <a:gd name="T3" fmla="*/ 0 h 9"/>
                <a:gd name="T4" fmla="*/ 8 w 8"/>
                <a:gd name="T5" fmla="*/ 0 h 9"/>
                <a:gd name="T6" fmla="*/ 0 60000 65536"/>
                <a:gd name="T7" fmla="*/ 0 60000 65536"/>
                <a:gd name="T8" fmla="*/ 0 60000 65536"/>
                <a:gd name="T9" fmla="*/ 0 w 8"/>
                <a:gd name="T10" fmla="*/ 0 h 9"/>
                <a:gd name="T11" fmla="*/ 8 w 8"/>
                <a:gd name="T12" fmla="*/ 9 h 9"/>
              </a:gdLst>
              <a:ahLst/>
              <a:cxnLst>
                <a:cxn ang="T6">
                  <a:pos x="T0" y="T1"/>
                </a:cxn>
                <a:cxn ang="T7">
                  <a:pos x="T2" y="T3"/>
                </a:cxn>
                <a:cxn ang="T8">
                  <a:pos x="T4" y="T5"/>
                </a:cxn>
              </a:cxnLst>
              <a:rect l="T9" t="T10" r="T11" b="T12"/>
              <a:pathLst>
                <a:path w="8" h="9">
                  <a:moveTo>
                    <a:pt x="0" y="9"/>
                  </a:moveTo>
                  <a:lnTo>
                    <a:pt x="0" y="0"/>
                  </a:ln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3" name="Line 240">
              <a:extLst>
                <a:ext uri="{FF2B5EF4-FFF2-40B4-BE49-F238E27FC236}">
                  <a16:creationId xmlns:a16="http://schemas.microsoft.com/office/drawing/2014/main" id="{6BA240AC-839F-EC48-A723-5D06FB662390}"/>
                </a:ext>
              </a:extLst>
            </p:cNvPr>
            <p:cNvSpPr>
              <a:spLocks noChangeShapeType="1"/>
            </p:cNvSpPr>
            <p:nvPr/>
          </p:nvSpPr>
          <p:spPr bwMode="auto">
            <a:xfrm>
              <a:off x="1659" y="3628"/>
              <a:ext cx="16"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4" name="Line 241">
              <a:extLst>
                <a:ext uri="{FF2B5EF4-FFF2-40B4-BE49-F238E27FC236}">
                  <a16:creationId xmlns:a16="http://schemas.microsoft.com/office/drawing/2014/main" id="{8F5E45A6-E62A-7A48-B3ED-45C28764D9F3}"/>
                </a:ext>
              </a:extLst>
            </p:cNvPr>
            <p:cNvSpPr>
              <a:spLocks noChangeShapeType="1"/>
            </p:cNvSpPr>
            <p:nvPr/>
          </p:nvSpPr>
          <p:spPr bwMode="auto">
            <a:xfrm>
              <a:off x="1675" y="3628"/>
              <a:ext cx="8"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5" name="Line 242">
              <a:extLst>
                <a:ext uri="{FF2B5EF4-FFF2-40B4-BE49-F238E27FC236}">
                  <a16:creationId xmlns:a16="http://schemas.microsoft.com/office/drawing/2014/main" id="{1FCF9345-79FB-ED4D-9755-437317B72207}"/>
                </a:ext>
              </a:extLst>
            </p:cNvPr>
            <p:cNvSpPr>
              <a:spLocks noChangeShapeType="1"/>
            </p:cNvSpPr>
            <p:nvPr/>
          </p:nvSpPr>
          <p:spPr bwMode="auto">
            <a:xfrm>
              <a:off x="1683" y="3628"/>
              <a:ext cx="16"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6" name="Line 243">
              <a:extLst>
                <a:ext uri="{FF2B5EF4-FFF2-40B4-BE49-F238E27FC236}">
                  <a16:creationId xmlns:a16="http://schemas.microsoft.com/office/drawing/2014/main" id="{D64F1B4D-1A39-5744-8A4B-4D32CF0AA82E}"/>
                </a:ext>
              </a:extLst>
            </p:cNvPr>
            <p:cNvSpPr>
              <a:spLocks noChangeShapeType="1"/>
            </p:cNvSpPr>
            <p:nvPr/>
          </p:nvSpPr>
          <p:spPr bwMode="auto">
            <a:xfrm>
              <a:off x="1699" y="3628"/>
              <a:ext cx="17" cy="1"/>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7" name="Freeform 244">
              <a:extLst>
                <a:ext uri="{FF2B5EF4-FFF2-40B4-BE49-F238E27FC236}">
                  <a16:creationId xmlns:a16="http://schemas.microsoft.com/office/drawing/2014/main" id="{5873D856-0DC1-A041-920F-C4F996CF8485}"/>
                </a:ext>
              </a:extLst>
            </p:cNvPr>
            <p:cNvSpPr>
              <a:spLocks/>
            </p:cNvSpPr>
            <p:nvPr/>
          </p:nvSpPr>
          <p:spPr bwMode="auto">
            <a:xfrm>
              <a:off x="1716" y="3628"/>
              <a:ext cx="24" cy="1"/>
            </a:xfrm>
            <a:custGeom>
              <a:avLst/>
              <a:gdLst>
                <a:gd name="T0" fmla="*/ 0 w 24"/>
                <a:gd name="T1" fmla="*/ 0 h 1"/>
                <a:gd name="T2" fmla="*/ 8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8" y="0"/>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28" name="Line 245">
              <a:extLst>
                <a:ext uri="{FF2B5EF4-FFF2-40B4-BE49-F238E27FC236}">
                  <a16:creationId xmlns:a16="http://schemas.microsoft.com/office/drawing/2014/main" id="{2C984968-F36A-D14B-ABF5-FE71E8DE618E}"/>
                </a:ext>
              </a:extLst>
            </p:cNvPr>
            <p:cNvSpPr>
              <a:spLocks noChangeShapeType="1"/>
            </p:cNvSpPr>
            <p:nvPr/>
          </p:nvSpPr>
          <p:spPr bwMode="auto">
            <a:xfrm flipV="1">
              <a:off x="1740" y="3619"/>
              <a:ext cx="16"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29" name="Line 246">
              <a:extLst>
                <a:ext uri="{FF2B5EF4-FFF2-40B4-BE49-F238E27FC236}">
                  <a16:creationId xmlns:a16="http://schemas.microsoft.com/office/drawing/2014/main" id="{0A51D422-0F36-B641-AC5E-528198F80556}"/>
                </a:ext>
              </a:extLst>
            </p:cNvPr>
            <p:cNvSpPr>
              <a:spLocks noChangeShapeType="1"/>
            </p:cNvSpPr>
            <p:nvPr/>
          </p:nvSpPr>
          <p:spPr bwMode="auto">
            <a:xfrm flipV="1">
              <a:off x="1756" y="3610"/>
              <a:ext cx="25" cy="9"/>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6130" name="Freeform 247">
              <a:extLst>
                <a:ext uri="{FF2B5EF4-FFF2-40B4-BE49-F238E27FC236}">
                  <a16:creationId xmlns:a16="http://schemas.microsoft.com/office/drawing/2014/main" id="{9808D9C1-E1A5-1D41-A5C2-1A792D0A1BE5}"/>
                </a:ext>
              </a:extLst>
            </p:cNvPr>
            <p:cNvSpPr>
              <a:spLocks/>
            </p:cNvSpPr>
            <p:nvPr/>
          </p:nvSpPr>
          <p:spPr bwMode="auto">
            <a:xfrm>
              <a:off x="1781" y="3610"/>
              <a:ext cx="24" cy="1"/>
            </a:xfrm>
            <a:custGeom>
              <a:avLst/>
              <a:gdLst>
                <a:gd name="T0" fmla="*/ 0 w 24"/>
                <a:gd name="T1" fmla="*/ 0 h 1"/>
                <a:gd name="T2" fmla="*/ 8 w 24"/>
                <a:gd name="T3" fmla="*/ 0 h 1"/>
                <a:gd name="T4" fmla="*/ 24 w 24"/>
                <a:gd name="T5" fmla="*/ 0 h 1"/>
                <a:gd name="T6" fmla="*/ 0 60000 65536"/>
                <a:gd name="T7" fmla="*/ 0 60000 65536"/>
                <a:gd name="T8" fmla="*/ 0 60000 65536"/>
                <a:gd name="T9" fmla="*/ 0 w 24"/>
                <a:gd name="T10" fmla="*/ 0 h 1"/>
                <a:gd name="T11" fmla="*/ 24 w 24"/>
                <a:gd name="T12" fmla="*/ 1 h 1"/>
              </a:gdLst>
              <a:ahLst/>
              <a:cxnLst>
                <a:cxn ang="T6">
                  <a:pos x="T0" y="T1"/>
                </a:cxn>
                <a:cxn ang="T7">
                  <a:pos x="T2" y="T3"/>
                </a:cxn>
                <a:cxn ang="T8">
                  <a:pos x="T4" y="T5"/>
                </a:cxn>
              </a:cxnLst>
              <a:rect l="T9" t="T10" r="T11" b="T12"/>
              <a:pathLst>
                <a:path w="24" h="1">
                  <a:moveTo>
                    <a:pt x="0" y="0"/>
                  </a:moveTo>
                  <a:lnTo>
                    <a:pt x="8" y="0"/>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1" name="Freeform 248">
              <a:extLst>
                <a:ext uri="{FF2B5EF4-FFF2-40B4-BE49-F238E27FC236}">
                  <a16:creationId xmlns:a16="http://schemas.microsoft.com/office/drawing/2014/main" id="{A26531F2-6905-734F-A59C-F8FA0C3A3A0C}"/>
                </a:ext>
              </a:extLst>
            </p:cNvPr>
            <p:cNvSpPr>
              <a:spLocks/>
            </p:cNvSpPr>
            <p:nvPr/>
          </p:nvSpPr>
          <p:spPr bwMode="auto">
            <a:xfrm>
              <a:off x="1805" y="3591"/>
              <a:ext cx="24" cy="19"/>
            </a:xfrm>
            <a:custGeom>
              <a:avLst/>
              <a:gdLst>
                <a:gd name="T0" fmla="*/ 0 w 24"/>
                <a:gd name="T1" fmla="*/ 19 h 19"/>
                <a:gd name="T2" fmla="*/ 8 w 24"/>
                <a:gd name="T3" fmla="*/ 9 h 19"/>
                <a:gd name="T4" fmla="*/ 24 w 24"/>
                <a:gd name="T5" fmla="*/ 0 h 19"/>
                <a:gd name="T6" fmla="*/ 0 60000 65536"/>
                <a:gd name="T7" fmla="*/ 0 60000 65536"/>
                <a:gd name="T8" fmla="*/ 0 60000 65536"/>
                <a:gd name="T9" fmla="*/ 0 w 24"/>
                <a:gd name="T10" fmla="*/ 0 h 19"/>
                <a:gd name="T11" fmla="*/ 24 w 24"/>
                <a:gd name="T12" fmla="*/ 19 h 19"/>
              </a:gdLst>
              <a:ahLst/>
              <a:cxnLst>
                <a:cxn ang="T6">
                  <a:pos x="T0" y="T1"/>
                </a:cxn>
                <a:cxn ang="T7">
                  <a:pos x="T2" y="T3"/>
                </a:cxn>
                <a:cxn ang="T8">
                  <a:pos x="T4" y="T5"/>
                </a:cxn>
              </a:cxnLst>
              <a:rect l="T9" t="T10" r="T11" b="T12"/>
              <a:pathLst>
                <a:path w="24" h="19">
                  <a:moveTo>
                    <a:pt x="0" y="19"/>
                  </a:moveTo>
                  <a:lnTo>
                    <a:pt x="8" y="9"/>
                  </a:lnTo>
                  <a:lnTo>
                    <a:pt x="24"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2" name="Freeform 249">
              <a:extLst>
                <a:ext uri="{FF2B5EF4-FFF2-40B4-BE49-F238E27FC236}">
                  <a16:creationId xmlns:a16="http://schemas.microsoft.com/office/drawing/2014/main" id="{091521AB-F174-7646-95FA-E907D322DDA7}"/>
                </a:ext>
              </a:extLst>
            </p:cNvPr>
            <p:cNvSpPr>
              <a:spLocks/>
            </p:cNvSpPr>
            <p:nvPr/>
          </p:nvSpPr>
          <p:spPr bwMode="auto">
            <a:xfrm>
              <a:off x="1829" y="3582"/>
              <a:ext cx="25" cy="9"/>
            </a:xfrm>
            <a:custGeom>
              <a:avLst/>
              <a:gdLst>
                <a:gd name="T0" fmla="*/ 0 w 25"/>
                <a:gd name="T1" fmla="*/ 9 h 9"/>
                <a:gd name="T2" fmla="*/ 17 w 25"/>
                <a:gd name="T3" fmla="*/ 0 h 9"/>
                <a:gd name="T4" fmla="*/ 25 w 25"/>
                <a:gd name="T5" fmla="*/ 0 h 9"/>
                <a:gd name="T6" fmla="*/ 0 60000 65536"/>
                <a:gd name="T7" fmla="*/ 0 60000 65536"/>
                <a:gd name="T8" fmla="*/ 0 60000 65536"/>
                <a:gd name="T9" fmla="*/ 0 w 25"/>
                <a:gd name="T10" fmla="*/ 0 h 9"/>
                <a:gd name="T11" fmla="*/ 25 w 25"/>
                <a:gd name="T12" fmla="*/ 9 h 9"/>
              </a:gdLst>
              <a:ahLst/>
              <a:cxnLst>
                <a:cxn ang="T6">
                  <a:pos x="T0" y="T1"/>
                </a:cxn>
                <a:cxn ang="T7">
                  <a:pos x="T2" y="T3"/>
                </a:cxn>
                <a:cxn ang="T8">
                  <a:pos x="T4" y="T5"/>
                </a:cxn>
              </a:cxnLst>
              <a:rect l="T9" t="T10" r="T11" b="T12"/>
              <a:pathLst>
                <a:path w="25" h="9">
                  <a:moveTo>
                    <a:pt x="0" y="9"/>
                  </a:moveTo>
                  <a:lnTo>
                    <a:pt x="17" y="0"/>
                  </a:lnTo>
                  <a:lnTo>
                    <a:pt x="25"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3" name="Freeform 250">
              <a:extLst>
                <a:ext uri="{FF2B5EF4-FFF2-40B4-BE49-F238E27FC236}">
                  <a16:creationId xmlns:a16="http://schemas.microsoft.com/office/drawing/2014/main" id="{F1155851-E358-C64D-9763-022F19EF4326}"/>
                </a:ext>
              </a:extLst>
            </p:cNvPr>
            <p:cNvSpPr>
              <a:spLocks/>
            </p:cNvSpPr>
            <p:nvPr/>
          </p:nvSpPr>
          <p:spPr bwMode="auto">
            <a:xfrm>
              <a:off x="1854" y="3564"/>
              <a:ext cx="8" cy="18"/>
            </a:xfrm>
            <a:custGeom>
              <a:avLst/>
              <a:gdLst>
                <a:gd name="T0" fmla="*/ 0 w 8"/>
                <a:gd name="T1" fmla="*/ 18 h 18"/>
                <a:gd name="T2" fmla="*/ 0 w 8"/>
                <a:gd name="T3" fmla="*/ 9 h 18"/>
                <a:gd name="T4" fmla="*/ 8 w 8"/>
                <a:gd name="T5" fmla="*/ 0 h 18"/>
                <a:gd name="T6" fmla="*/ 0 60000 65536"/>
                <a:gd name="T7" fmla="*/ 0 60000 65536"/>
                <a:gd name="T8" fmla="*/ 0 60000 65536"/>
                <a:gd name="T9" fmla="*/ 0 w 8"/>
                <a:gd name="T10" fmla="*/ 0 h 18"/>
                <a:gd name="T11" fmla="*/ 8 w 8"/>
                <a:gd name="T12" fmla="*/ 18 h 18"/>
              </a:gdLst>
              <a:ahLst/>
              <a:cxnLst>
                <a:cxn ang="T6">
                  <a:pos x="T0" y="T1"/>
                </a:cxn>
                <a:cxn ang="T7">
                  <a:pos x="T2" y="T3"/>
                </a:cxn>
                <a:cxn ang="T8">
                  <a:pos x="T4" y="T5"/>
                </a:cxn>
              </a:cxnLst>
              <a:rect l="T9" t="T10" r="T11" b="T12"/>
              <a:pathLst>
                <a:path w="8" h="18">
                  <a:moveTo>
                    <a:pt x="0" y="18"/>
                  </a:moveTo>
                  <a:lnTo>
                    <a:pt x="0" y="9"/>
                  </a:lnTo>
                  <a:lnTo>
                    <a:pt x="8"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4" name="Freeform 251">
              <a:extLst>
                <a:ext uri="{FF2B5EF4-FFF2-40B4-BE49-F238E27FC236}">
                  <a16:creationId xmlns:a16="http://schemas.microsoft.com/office/drawing/2014/main" id="{AF6B4EC1-561B-844A-B4B9-126D74D26768}"/>
                </a:ext>
              </a:extLst>
            </p:cNvPr>
            <p:cNvSpPr>
              <a:spLocks/>
            </p:cNvSpPr>
            <p:nvPr/>
          </p:nvSpPr>
          <p:spPr bwMode="auto">
            <a:xfrm>
              <a:off x="1862" y="3546"/>
              <a:ext cx="49" cy="18"/>
            </a:xfrm>
            <a:custGeom>
              <a:avLst/>
              <a:gdLst>
                <a:gd name="T0" fmla="*/ 0 w 49"/>
                <a:gd name="T1" fmla="*/ 18 h 18"/>
                <a:gd name="T2" fmla="*/ 24 w 49"/>
                <a:gd name="T3" fmla="*/ 9 h 18"/>
                <a:gd name="T4" fmla="*/ 49 w 49"/>
                <a:gd name="T5" fmla="*/ 0 h 18"/>
                <a:gd name="T6" fmla="*/ 0 60000 65536"/>
                <a:gd name="T7" fmla="*/ 0 60000 65536"/>
                <a:gd name="T8" fmla="*/ 0 60000 65536"/>
                <a:gd name="T9" fmla="*/ 0 w 49"/>
                <a:gd name="T10" fmla="*/ 0 h 18"/>
                <a:gd name="T11" fmla="*/ 49 w 49"/>
                <a:gd name="T12" fmla="*/ 18 h 18"/>
              </a:gdLst>
              <a:ahLst/>
              <a:cxnLst>
                <a:cxn ang="T6">
                  <a:pos x="T0" y="T1"/>
                </a:cxn>
                <a:cxn ang="T7">
                  <a:pos x="T2" y="T3"/>
                </a:cxn>
                <a:cxn ang="T8">
                  <a:pos x="T4" y="T5"/>
                </a:cxn>
              </a:cxnLst>
              <a:rect l="T9" t="T10" r="T11" b="T12"/>
              <a:pathLst>
                <a:path w="49" h="18">
                  <a:moveTo>
                    <a:pt x="0" y="18"/>
                  </a:moveTo>
                  <a:lnTo>
                    <a:pt x="24" y="9"/>
                  </a:lnTo>
                  <a:lnTo>
                    <a:pt x="49" y="0"/>
                  </a:lnTo>
                </a:path>
              </a:pathLst>
            </a:custGeom>
            <a:noFill/>
            <a:ln w="254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160"/>
            </a:p>
          </p:txBody>
        </p:sp>
        <p:sp>
          <p:nvSpPr>
            <p:cNvPr id="36135" name="Freeform 252">
              <a:extLst>
                <a:ext uri="{FF2B5EF4-FFF2-40B4-BE49-F238E27FC236}">
                  <a16:creationId xmlns:a16="http://schemas.microsoft.com/office/drawing/2014/main" id="{75F7E69D-D95F-2C49-999F-ECFC0260BBFE}"/>
                </a:ext>
              </a:extLst>
            </p:cNvPr>
            <p:cNvSpPr>
              <a:spLocks/>
            </p:cNvSpPr>
            <p:nvPr/>
          </p:nvSpPr>
          <p:spPr bwMode="auto">
            <a:xfrm>
              <a:off x="1610" y="3536"/>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36" name="Freeform 253">
              <a:extLst>
                <a:ext uri="{FF2B5EF4-FFF2-40B4-BE49-F238E27FC236}">
                  <a16:creationId xmlns:a16="http://schemas.microsoft.com/office/drawing/2014/main" id="{13192B89-277F-FE41-8320-7649CF59D8FB}"/>
                </a:ext>
              </a:extLst>
            </p:cNvPr>
            <p:cNvSpPr>
              <a:spLocks/>
            </p:cNvSpPr>
            <p:nvPr/>
          </p:nvSpPr>
          <p:spPr bwMode="auto">
            <a:xfrm>
              <a:off x="1626" y="3527"/>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37" name="Freeform 254">
              <a:extLst>
                <a:ext uri="{FF2B5EF4-FFF2-40B4-BE49-F238E27FC236}">
                  <a16:creationId xmlns:a16="http://schemas.microsoft.com/office/drawing/2014/main" id="{867AAC7A-8B68-3741-8612-0A9CCF84C63B}"/>
                </a:ext>
              </a:extLst>
            </p:cNvPr>
            <p:cNvSpPr>
              <a:spLocks/>
            </p:cNvSpPr>
            <p:nvPr/>
          </p:nvSpPr>
          <p:spPr bwMode="auto">
            <a:xfrm>
              <a:off x="1667" y="3491"/>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38" name="Freeform 255">
              <a:extLst>
                <a:ext uri="{FF2B5EF4-FFF2-40B4-BE49-F238E27FC236}">
                  <a16:creationId xmlns:a16="http://schemas.microsoft.com/office/drawing/2014/main" id="{E839B085-C118-144F-B8C6-BB8CF303013D}"/>
                </a:ext>
              </a:extLst>
            </p:cNvPr>
            <p:cNvSpPr>
              <a:spLocks/>
            </p:cNvSpPr>
            <p:nvPr/>
          </p:nvSpPr>
          <p:spPr bwMode="auto">
            <a:xfrm>
              <a:off x="1683" y="3482"/>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39" name="Freeform 256">
              <a:extLst>
                <a:ext uri="{FF2B5EF4-FFF2-40B4-BE49-F238E27FC236}">
                  <a16:creationId xmlns:a16="http://schemas.microsoft.com/office/drawing/2014/main" id="{BD7510D6-FEF0-8D49-9D30-EFBBC40797DB}"/>
                </a:ext>
              </a:extLst>
            </p:cNvPr>
            <p:cNvSpPr>
              <a:spLocks/>
            </p:cNvSpPr>
            <p:nvPr/>
          </p:nvSpPr>
          <p:spPr bwMode="auto">
            <a:xfrm>
              <a:off x="1708" y="3463"/>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0" name="Freeform 257">
              <a:extLst>
                <a:ext uri="{FF2B5EF4-FFF2-40B4-BE49-F238E27FC236}">
                  <a16:creationId xmlns:a16="http://schemas.microsoft.com/office/drawing/2014/main" id="{F5DFE432-FCC9-6448-92E1-EF9B3B5B07CB}"/>
                </a:ext>
              </a:extLst>
            </p:cNvPr>
            <p:cNvSpPr>
              <a:spLocks/>
            </p:cNvSpPr>
            <p:nvPr/>
          </p:nvSpPr>
          <p:spPr bwMode="auto">
            <a:xfrm>
              <a:off x="1724" y="343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1" name="Freeform 258">
              <a:extLst>
                <a:ext uri="{FF2B5EF4-FFF2-40B4-BE49-F238E27FC236}">
                  <a16:creationId xmlns:a16="http://schemas.microsoft.com/office/drawing/2014/main" id="{B06EB3C3-6359-1244-8B54-33287926C9CC}"/>
                </a:ext>
              </a:extLst>
            </p:cNvPr>
            <p:cNvSpPr>
              <a:spLocks/>
            </p:cNvSpPr>
            <p:nvPr/>
          </p:nvSpPr>
          <p:spPr bwMode="auto">
            <a:xfrm>
              <a:off x="1748" y="3408"/>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FF0000"/>
            </a:solidFill>
            <a:ln w="12700">
              <a:solidFill>
                <a:srgbClr val="FF0000"/>
              </a:solidFill>
              <a:round/>
              <a:headEnd/>
              <a:tailEnd/>
            </a:ln>
          </p:spPr>
          <p:txBody>
            <a:bodyPr/>
            <a:lstStyle/>
            <a:p>
              <a:endParaRPr lang="en-US" sz="2160"/>
            </a:p>
          </p:txBody>
        </p:sp>
        <p:sp>
          <p:nvSpPr>
            <p:cNvPr id="36142" name="Freeform 259">
              <a:extLst>
                <a:ext uri="{FF2B5EF4-FFF2-40B4-BE49-F238E27FC236}">
                  <a16:creationId xmlns:a16="http://schemas.microsoft.com/office/drawing/2014/main" id="{A3BB4EA3-5D5D-4F49-ADD8-7F7CF1DB4E1F}"/>
                </a:ext>
              </a:extLst>
            </p:cNvPr>
            <p:cNvSpPr>
              <a:spLocks/>
            </p:cNvSpPr>
            <p:nvPr/>
          </p:nvSpPr>
          <p:spPr bwMode="auto">
            <a:xfrm>
              <a:off x="1781" y="3372"/>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3" name="Freeform 260">
              <a:extLst>
                <a:ext uri="{FF2B5EF4-FFF2-40B4-BE49-F238E27FC236}">
                  <a16:creationId xmlns:a16="http://schemas.microsoft.com/office/drawing/2014/main" id="{72F13A8F-9A72-3342-8D7F-AC6BB33EBE2F}"/>
                </a:ext>
              </a:extLst>
            </p:cNvPr>
            <p:cNvSpPr>
              <a:spLocks/>
            </p:cNvSpPr>
            <p:nvPr/>
          </p:nvSpPr>
          <p:spPr bwMode="auto">
            <a:xfrm>
              <a:off x="1805" y="3372"/>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4" name="Freeform 261">
              <a:extLst>
                <a:ext uri="{FF2B5EF4-FFF2-40B4-BE49-F238E27FC236}">
                  <a16:creationId xmlns:a16="http://schemas.microsoft.com/office/drawing/2014/main" id="{42BCB149-5F5F-FE4E-AF7F-C4FEBE00EF19}"/>
                </a:ext>
              </a:extLst>
            </p:cNvPr>
            <p:cNvSpPr>
              <a:spLocks/>
            </p:cNvSpPr>
            <p:nvPr/>
          </p:nvSpPr>
          <p:spPr bwMode="auto">
            <a:xfrm>
              <a:off x="1838" y="3363"/>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36145" name="Freeform 262">
              <a:extLst>
                <a:ext uri="{FF2B5EF4-FFF2-40B4-BE49-F238E27FC236}">
                  <a16:creationId xmlns:a16="http://schemas.microsoft.com/office/drawing/2014/main" id="{D0345304-BAD6-8747-87B0-186868038836}"/>
                </a:ext>
              </a:extLst>
            </p:cNvPr>
            <p:cNvSpPr>
              <a:spLocks/>
            </p:cNvSpPr>
            <p:nvPr/>
          </p:nvSpPr>
          <p:spPr bwMode="auto">
            <a:xfrm>
              <a:off x="1870" y="3363"/>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FF0000"/>
            </a:solidFill>
            <a:ln w="12700">
              <a:solidFill>
                <a:srgbClr val="FF0000"/>
              </a:solidFill>
              <a:round/>
              <a:headEnd/>
              <a:tailEnd/>
            </a:ln>
          </p:spPr>
          <p:txBody>
            <a:bodyPr/>
            <a:lstStyle/>
            <a:p>
              <a:endParaRPr lang="en-US" sz="2160"/>
            </a:p>
          </p:txBody>
        </p:sp>
        <p:sp>
          <p:nvSpPr>
            <p:cNvPr id="251143" name="Rectangle 263">
              <a:extLst>
                <a:ext uri="{FF2B5EF4-FFF2-40B4-BE49-F238E27FC236}">
                  <a16:creationId xmlns:a16="http://schemas.microsoft.com/office/drawing/2014/main" id="{3DB4A1B2-5CC5-F44E-8F0C-E7E578B84376}"/>
                </a:ext>
              </a:extLst>
            </p:cNvPr>
            <p:cNvSpPr>
              <a:spLocks noChangeArrowheads="1"/>
            </p:cNvSpPr>
            <p:nvPr/>
          </p:nvSpPr>
          <p:spPr bwMode="auto">
            <a:xfrm>
              <a:off x="1424" y="3005"/>
              <a:ext cx="458" cy="213"/>
            </a:xfrm>
            <a:prstGeom prst="rect">
              <a:avLst/>
            </a:prstGeom>
            <a:noFill/>
            <a:ln w="9525">
              <a:noFill/>
              <a:miter lim="800000"/>
              <a:headEnd/>
              <a:tailEnd/>
            </a:ln>
            <a:effectLst/>
          </p:spPr>
          <p:txBody>
            <a:bodyPr wrap="none">
              <a:spAutoFit/>
            </a:bodyPr>
            <a:lstStyle/>
            <a:p>
              <a:pPr>
                <a:defRPr/>
              </a:pPr>
              <a:r>
                <a:rPr lang="en-GB" sz="1600">
                  <a:solidFill>
                    <a:srgbClr val="0000FF"/>
                  </a:solidFill>
                  <a:effectLst>
                    <a:outerShdw blurRad="38100" dist="38100" dir="2700000" algn="tl">
                      <a:srgbClr val="FFFFFF"/>
                    </a:outerShdw>
                  </a:effectLst>
                  <a:latin typeface="Futura Medium" charset="0"/>
                  <a:ea typeface="ＭＳ Ｐゴシック" charset="0"/>
                  <a:cs typeface="ＭＳ Ｐゴシック" charset="0"/>
                </a:rPr>
                <a:t>China</a:t>
              </a:r>
              <a:endParaRPr lang="en-GB" sz="1600">
                <a:solidFill>
                  <a:srgbClr val="0000FF"/>
                </a:solidFill>
                <a:latin typeface="Futura Medium" charset="0"/>
                <a:ea typeface="ＭＳ Ｐゴシック" charset="0"/>
                <a:cs typeface="ＭＳ Ｐゴシック" charset="0"/>
              </a:endParaRPr>
            </a:p>
          </p:txBody>
        </p:sp>
      </p:grpSp>
      <p:sp>
        <p:nvSpPr>
          <p:cNvPr id="35844" name="Rectangle 264">
            <a:extLst>
              <a:ext uri="{FF2B5EF4-FFF2-40B4-BE49-F238E27FC236}">
                <a16:creationId xmlns:a16="http://schemas.microsoft.com/office/drawing/2014/main" id="{08855087-0A29-2A44-BA2D-06177DFF708F}"/>
              </a:ext>
            </a:extLst>
          </p:cNvPr>
          <p:cNvSpPr>
            <a:spLocks noGrp="1" noChangeArrowheads="1"/>
          </p:cNvSpPr>
          <p:nvPr>
            <p:ph type="title"/>
          </p:nvPr>
        </p:nvSpPr>
        <p:spPr>
          <a:xfrm>
            <a:off x="2590800" y="228600"/>
            <a:ext cx="7772400" cy="1143000"/>
          </a:xfrm>
        </p:spPr>
        <p:txBody>
          <a:bodyPr/>
          <a:lstStyle/>
          <a:p>
            <a:r>
              <a:rPr lang="en-GB" altLang="en-US" sz="3600">
                <a:solidFill>
                  <a:schemeClr val="bg1"/>
                </a:solidFill>
                <a:ea typeface="ＭＳ Ｐゴシック" panose="020B0600070205080204" pitchFamily="34" charset="-128"/>
              </a:rPr>
              <a:t>Climbing the Energy Ladder </a:t>
            </a:r>
          </a:p>
        </p:txBody>
      </p:sp>
      <p:sp>
        <p:nvSpPr>
          <p:cNvPr id="251145" name="Rectangle 265">
            <a:extLst>
              <a:ext uri="{FF2B5EF4-FFF2-40B4-BE49-F238E27FC236}">
                <a16:creationId xmlns:a16="http://schemas.microsoft.com/office/drawing/2014/main" id="{396C2934-8266-B145-AD7C-B84B272E11DC}"/>
              </a:ext>
            </a:extLst>
          </p:cNvPr>
          <p:cNvSpPr>
            <a:spLocks noChangeArrowheads="1"/>
          </p:cNvSpPr>
          <p:nvPr/>
        </p:nvSpPr>
        <p:spPr bwMode="auto">
          <a:xfrm>
            <a:off x="1832610" y="6499861"/>
            <a:ext cx="1500411" cy="308421"/>
          </a:xfrm>
          <a:prstGeom prst="rect">
            <a:avLst/>
          </a:prstGeom>
          <a:noFill/>
          <a:ln w="9525">
            <a:noFill/>
            <a:miter lim="800000"/>
            <a:headEnd/>
            <a:tailEnd/>
          </a:ln>
          <a:effectLst/>
        </p:spPr>
        <p:txBody>
          <a:bodyPr wrap="none" lIns="92075" tIns="46039" rIns="92075" bIns="46039">
            <a:spAutoFit/>
          </a:bodyPr>
          <a:lstStyle/>
          <a:p>
            <a:pPr>
              <a:defRPr/>
            </a:pPr>
            <a:r>
              <a:rPr lang="en-GB" sz="1400">
                <a:solidFill>
                  <a:schemeClr val="bg1"/>
                </a:solidFill>
                <a:latin typeface="Helvetica" charset="0"/>
                <a:ea typeface="ＭＳ Ｐゴシック" charset="0"/>
                <a:cs typeface="ＭＳ Ｐゴシック" charset="0"/>
              </a:rPr>
              <a:t>Source: IMF, BP</a:t>
            </a:r>
            <a:endParaRPr lang="en-GB" sz="1400">
              <a:solidFill>
                <a:schemeClr val="bg1"/>
              </a:solidFill>
              <a:effectLst>
                <a:outerShdw blurRad="38100" dist="38100" dir="2700000" algn="tl">
                  <a:srgbClr val="808080"/>
                </a:outerShdw>
              </a:effectLst>
              <a:latin typeface="Futura Medium" charset="0"/>
              <a:ea typeface="ＭＳ Ｐゴシック" charset="0"/>
              <a:cs typeface="ＭＳ Ｐゴシック" charset="0"/>
            </a:endParaRPr>
          </a:p>
        </p:txBody>
      </p:sp>
      <p:sp>
        <p:nvSpPr>
          <p:cNvPr id="251146" name="Rectangle 266">
            <a:extLst>
              <a:ext uri="{FF2B5EF4-FFF2-40B4-BE49-F238E27FC236}">
                <a16:creationId xmlns:a16="http://schemas.microsoft.com/office/drawing/2014/main" id="{80254AA9-8975-0648-AF63-19584D884449}"/>
              </a:ext>
            </a:extLst>
          </p:cNvPr>
          <p:cNvSpPr>
            <a:spLocks noChangeArrowheads="1"/>
          </p:cNvSpPr>
          <p:nvPr/>
        </p:nvSpPr>
        <p:spPr bwMode="auto">
          <a:xfrm>
            <a:off x="2118360" y="1415415"/>
            <a:ext cx="1996440" cy="400754"/>
          </a:xfrm>
          <a:prstGeom prst="rect">
            <a:avLst/>
          </a:prstGeom>
          <a:noFill/>
          <a:ln w="9525">
            <a:noFill/>
            <a:miter lim="800000"/>
            <a:headEnd/>
            <a:tailEnd/>
          </a:ln>
          <a:effectLst/>
        </p:spPr>
        <p:txBody>
          <a:bodyPr lIns="92075" tIns="46039" rIns="92075" bIns="46039">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defRPr/>
            </a:pPr>
            <a:r>
              <a:rPr lang="en-GB" altLang="en-US" sz="2000">
                <a:solidFill>
                  <a:schemeClr val="bg1"/>
                </a:solidFill>
                <a:effectLst>
                  <a:outerShdw blurRad="38100" dist="38100" dir="2700000" algn="tl">
                    <a:srgbClr val="808080"/>
                  </a:outerShdw>
                </a:effectLst>
                <a:latin typeface="Futura Bold" panose="020B0602020204020303" pitchFamily="34" charset="-79"/>
              </a:rPr>
              <a:t>GJ/capita</a:t>
            </a:r>
          </a:p>
        </p:txBody>
      </p:sp>
      <p:sp>
        <p:nvSpPr>
          <p:cNvPr id="251147" name="Rectangle 267">
            <a:extLst>
              <a:ext uri="{FF2B5EF4-FFF2-40B4-BE49-F238E27FC236}">
                <a16:creationId xmlns:a16="http://schemas.microsoft.com/office/drawing/2014/main" id="{C2259AFE-3A3F-0948-B929-0C9B3DBF57D4}"/>
              </a:ext>
            </a:extLst>
          </p:cNvPr>
          <p:cNvSpPr>
            <a:spLocks noChangeArrowheads="1"/>
          </p:cNvSpPr>
          <p:nvPr/>
        </p:nvSpPr>
        <p:spPr bwMode="auto">
          <a:xfrm>
            <a:off x="3878580" y="6311266"/>
            <a:ext cx="3845155" cy="369976"/>
          </a:xfrm>
          <a:prstGeom prst="rect">
            <a:avLst/>
          </a:prstGeom>
          <a:noFill/>
          <a:ln w="9525">
            <a:noFill/>
            <a:miter lim="800000"/>
            <a:headEnd/>
            <a:tailEnd/>
          </a:ln>
          <a:effectLst/>
        </p:spPr>
        <p:txBody>
          <a:bodyPr wrap="none" lIns="92075" tIns="46039" rIns="92075" bIns="46039">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GB" altLang="en-US" sz="1800">
                <a:solidFill>
                  <a:schemeClr val="bg1"/>
                </a:solidFill>
                <a:effectLst>
                  <a:outerShdw blurRad="38100" dist="38100" dir="2700000" algn="tl">
                    <a:srgbClr val="808080"/>
                  </a:outerShdw>
                </a:effectLst>
                <a:latin typeface="Futura Bold" panose="020B0602020204020303" pitchFamily="34" charset="-79"/>
              </a:rPr>
              <a:t>GDP/capita (‘000 2005$ PPP)</a:t>
            </a:r>
          </a:p>
        </p:txBody>
      </p:sp>
      <p:sp>
        <p:nvSpPr>
          <p:cNvPr id="35848" name="Line 268">
            <a:extLst>
              <a:ext uri="{FF2B5EF4-FFF2-40B4-BE49-F238E27FC236}">
                <a16:creationId xmlns:a16="http://schemas.microsoft.com/office/drawing/2014/main" id="{021BF1D1-E9C4-C642-B769-D5307EC13C69}"/>
              </a:ext>
            </a:extLst>
          </p:cNvPr>
          <p:cNvSpPr>
            <a:spLocks noChangeShapeType="1"/>
          </p:cNvSpPr>
          <p:nvPr/>
        </p:nvSpPr>
        <p:spPr bwMode="auto">
          <a:xfrm>
            <a:off x="3183256" y="1912620"/>
            <a:ext cx="1904" cy="39776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49" name="Line 269">
            <a:extLst>
              <a:ext uri="{FF2B5EF4-FFF2-40B4-BE49-F238E27FC236}">
                <a16:creationId xmlns:a16="http://schemas.microsoft.com/office/drawing/2014/main" id="{2647F84D-DAB8-6749-8D79-FFE1C27262A8}"/>
              </a:ext>
            </a:extLst>
          </p:cNvPr>
          <p:cNvSpPr>
            <a:spLocks noChangeShapeType="1"/>
          </p:cNvSpPr>
          <p:nvPr/>
        </p:nvSpPr>
        <p:spPr bwMode="auto">
          <a:xfrm>
            <a:off x="3145156" y="589026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0" name="Line 270">
            <a:extLst>
              <a:ext uri="{FF2B5EF4-FFF2-40B4-BE49-F238E27FC236}">
                <a16:creationId xmlns:a16="http://schemas.microsoft.com/office/drawing/2014/main" id="{EEC5F566-7296-B648-8F3A-B4AACF6E6DB8}"/>
              </a:ext>
            </a:extLst>
          </p:cNvPr>
          <p:cNvSpPr>
            <a:spLocks noChangeShapeType="1"/>
          </p:cNvSpPr>
          <p:nvPr/>
        </p:nvSpPr>
        <p:spPr bwMode="auto">
          <a:xfrm>
            <a:off x="3145156" y="5324476"/>
            <a:ext cx="38100" cy="19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1" name="Line 271">
            <a:extLst>
              <a:ext uri="{FF2B5EF4-FFF2-40B4-BE49-F238E27FC236}">
                <a16:creationId xmlns:a16="http://schemas.microsoft.com/office/drawing/2014/main" id="{BF2AE372-E605-034F-A573-6343CBE4BACA}"/>
              </a:ext>
            </a:extLst>
          </p:cNvPr>
          <p:cNvSpPr>
            <a:spLocks noChangeShapeType="1"/>
          </p:cNvSpPr>
          <p:nvPr/>
        </p:nvSpPr>
        <p:spPr bwMode="auto">
          <a:xfrm>
            <a:off x="3145156" y="4758690"/>
            <a:ext cx="38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2" name="Line 272">
            <a:extLst>
              <a:ext uri="{FF2B5EF4-FFF2-40B4-BE49-F238E27FC236}">
                <a16:creationId xmlns:a16="http://schemas.microsoft.com/office/drawing/2014/main" id="{483C43FB-42B5-D64C-A0D6-0618A3667505}"/>
              </a:ext>
            </a:extLst>
          </p:cNvPr>
          <p:cNvSpPr>
            <a:spLocks noChangeShapeType="1"/>
          </p:cNvSpPr>
          <p:nvPr/>
        </p:nvSpPr>
        <p:spPr bwMode="auto">
          <a:xfrm>
            <a:off x="3145156" y="419100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3" name="Line 273">
            <a:extLst>
              <a:ext uri="{FF2B5EF4-FFF2-40B4-BE49-F238E27FC236}">
                <a16:creationId xmlns:a16="http://schemas.microsoft.com/office/drawing/2014/main" id="{B20D33DF-8B65-484B-AFEF-010DD0C694B4}"/>
              </a:ext>
            </a:extLst>
          </p:cNvPr>
          <p:cNvSpPr>
            <a:spLocks noChangeShapeType="1"/>
          </p:cNvSpPr>
          <p:nvPr/>
        </p:nvSpPr>
        <p:spPr bwMode="auto">
          <a:xfrm>
            <a:off x="3145156" y="361188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4" name="Line 274">
            <a:extLst>
              <a:ext uri="{FF2B5EF4-FFF2-40B4-BE49-F238E27FC236}">
                <a16:creationId xmlns:a16="http://schemas.microsoft.com/office/drawing/2014/main" id="{F8E41BE2-6406-484B-82F9-6045ADD3B52A}"/>
              </a:ext>
            </a:extLst>
          </p:cNvPr>
          <p:cNvSpPr>
            <a:spLocks noChangeShapeType="1"/>
          </p:cNvSpPr>
          <p:nvPr/>
        </p:nvSpPr>
        <p:spPr bwMode="auto">
          <a:xfrm>
            <a:off x="3145156" y="304419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5" name="Line 275">
            <a:extLst>
              <a:ext uri="{FF2B5EF4-FFF2-40B4-BE49-F238E27FC236}">
                <a16:creationId xmlns:a16="http://schemas.microsoft.com/office/drawing/2014/main" id="{A6AEC660-EDEC-264D-A237-FC6753BE741F}"/>
              </a:ext>
            </a:extLst>
          </p:cNvPr>
          <p:cNvSpPr>
            <a:spLocks noChangeShapeType="1"/>
          </p:cNvSpPr>
          <p:nvPr/>
        </p:nvSpPr>
        <p:spPr bwMode="auto">
          <a:xfrm>
            <a:off x="3145156" y="248031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6" name="Line 276">
            <a:extLst>
              <a:ext uri="{FF2B5EF4-FFF2-40B4-BE49-F238E27FC236}">
                <a16:creationId xmlns:a16="http://schemas.microsoft.com/office/drawing/2014/main" id="{C1840C1B-BDF2-FB40-864C-D76A17CB885C}"/>
              </a:ext>
            </a:extLst>
          </p:cNvPr>
          <p:cNvSpPr>
            <a:spLocks noChangeShapeType="1"/>
          </p:cNvSpPr>
          <p:nvPr/>
        </p:nvSpPr>
        <p:spPr bwMode="auto">
          <a:xfrm>
            <a:off x="3145156" y="1912620"/>
            <a:ext cx="3810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7" name="Line 277">
            <a:extLst>
              <a:ext uri="{FF2B5EF4-FFF2-40B4-BE49-F238E27FC236}">
                <a16:creationId xmlns:a16="http://schemas.microsoft.com/office/drawing/2014/main" id="{45FF9F05-3928-BD46-8DB7-7F3FB6AD6000}"/>
              </a:ext>
            </a:extLst>
          </p:cNvPr>
          <p:cNvSpPr>
            <a:spLocks noChangeShapeType="1"/>
          </p:cNvSpPr>
          <p:nvPr/>
        </p:nvSpPr>
        <p:spPr bwMode="auto">
          <a:xfrm>
            <a:off x="3183256" y="5890260"/>
            <a:ext cx="5223510" cy="19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8" name="Line 278">
            <a:extLst>
              <a:ext uri="{FF2B5EF4-FFF2-40B4-BE49-F238E27FC236}">
                <a16:creationId xmlns:a16="http://schemas.microsoft.com/office/drawing/2014/main" id="{800C8D91-1000-DF49-B78B-BD881767E5A4}"/>
              </a:ext>
            </a:extLst>
          </p:cNvPr>
          <p:cNvSpPr>
            <a:spLocks noChangeShapeType="1"/>
          </p:cNvSpPr>
          <p:nvPr/>
        </p:nvSpPr>
        <p:spPr bwMode="auto">
          <a:xfrm flipV="1">
            <a:off x="318325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59" name="Line 279">
            <a:extLst>
              <a:ext uri="{FF2B5EF4-FFF2-40B4-BE49-F238E27FC236}">
                <a16:creationId xmlns:a16="http://schemas.microsoft.com/office/drawing/2014/main" id="{79E064B2-15A8-BD4A-AE58-B2D009067866}"/>
              </a:ext>
            </a:extLst>
          </p:cNvPr>
          <p:cNvSpPr>
            <a:spLocks noChangeShapeType="1"/>
          </p:cNvSpPr>
          <p:nvPr/>
        </p:nvSpPr>
        <p:spPr bwMode="auto">
          <a:xfrm flipV="1">
            <a:off x="393001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0" name="Line 280">
            <a:extLst>
              <a:ext uri="{FF2B5EF4-FFF2-40B4-BE49-F238E27FC236}">
                <a16:creationId xmlns:a16="http://schemas.microsoft.com/office/drawing/2014/main" id="{B34679E1-42B6-DC4A-BE09-6FE8F350246B}"/>
              </a:ext>
            </a:extLst>
          </p:cNvPr>
          <p:cNvSpPr>
            <a:spLocks noChangeShapeType="1"/>
          </p:cNvSpPr>
          <p:nvPr/>
        </p:nvSpPr>
        <p:spPr bwMode="auto">
          <a:xfrm flipV="1">
            <a:off x="4678680" y="5890261"/>
            <a:ext cx="1906"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1" name="Line 281">
            <a:extLst>
              <a:ext uri="{FF2B5EF4-FFF2-40B4-BE49-F238E27FC236}">
                <a16:creationId xmlns:a16="http://schemas.microsoft.com/office/drawing/2014/main" id="{40021C52-98DD-8043-95ED-E7845F304AAC}"/>
              </a:ext>
            </a:extLst>
          </p:cNvPr>
          <p:cNvSpPr>
            <a:spLocks noChangeShapeType="1"/>
          </p:cNvSpPr>
          <p:nvPr/>
        </p:nvSpPr>
        <p:spPr bwMode="auto">
          <a:xfrm flipV="1">
            <a:off x="542734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2" name="Line 282">
            <a:extLst>
              <a:ext uri="{FF2B5EF4-FFF2-40B4-BE49-F238E27FC236}">
                <a16:creationId xmlns:a16="http://schemas.microsoft.com/office/drawing/2014/main" id="{8F4507AB-46B3-0648-98D4-576E47D0D240}"/>
              </a:ext>
            </a:extLst>
          </p:cNvPr>
          <p:cNvSpPr>
            <a:spLocks noChangeShapeType="1"/>
          </p:cNvSpPr>
          <p:nvPr/>
        </p:nvSpPr>
        <p:spPr bwMode="auto">
          <a:xfrm flipV="1">
            <a:off x="6162676" y="5890261"/>
            <a:ext cx="1904"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3" name="Line 283">
            <a:extLst>
              <a:ext uri="{FF2B5EF4-FFF2-40B4-BE49-F238E27FC236}">
                <a16:creationId xmlns:a16="http://schemas.microsoft.com/office/drawing/2014/main" id="{4767E46B-56E4-FC42-BB85-5815C06C6738}"/>
              </a:ext>
            </a:extLst>
          </p:cNvPr>
          <p:cNvSpPr>
            <a:spLocks noChangeShapeType="1"/>
          </p:cNvSpPr>
          <p:nvPr/>
        </p:nvSpPr>
        <p:spPr bwMode="auto">
          <a:xfrm flipV="1">
            <a:off x="6911340" y="5890261"/>
            <a:ext cx="0"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4" name="Line 284">
            <a:extLst>
              <a:ext uri="{FF2B5EF4-FFF2-40B4-BE49-F238E27FC236}">
                <a16:creationId xmlns:a16="http://schemas.microsoft.com/office/drawing/2014/main" id="{646C57C1-5F70-0646-8A4F-86734D8A58D8}"/>
              </a:ext>
            </a:extLst>
          </p:cNvPr>
          <p:cNvSpPr>
            <a:spLocks noChangeShapeType="1"/>
          </p:cNvSpPr>
          <p:nvPr/>
        </p:nvSpPr>
        <p:spPr bwMode="auto">
          <a:xfrm flipV="1">
            <a:off x="7658100" y="5890261"/>
            <a:ext cx="1906"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5865" name="Line 285">
            <a:extLst>
              <a:ext uri="{FF2B5EF4-FFF2-40B4-BE49-F238E27FC236}">
                <a16:creationId xmlns:a16="http://schemas.microsoft.com/office/drawing/2014/main" id="{BB78BE0A-8A0D-9F49-A6E1-B030D91548B2}"/>
              </a:ext>
            </a:extLst>
          </p:cNvPr>
          <p:cNvSpPr>
            <a:spLocks noChangeShapeType="1"/>
          </p:cNvSpPr>
          <p:nvPr/>
        </p:nvSpPr>
        <p:spPr bwMode="auto">
          <a:xfrm flipV="1">
            <a:off x="8406766" y="5890261"/>
            <a:ext cx="0" cy="4191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grpSp>
        <p:nvGrpSpPr>
          <p:cNvPr id="6" name="Group 286">
            <a:extLst>
              <a:ext uri="{FF2B5EF4-FFF2-40B4-BE49-F238E27FC236}">
                <a16:creationId xmlns:a16="http://schemas.microsoft.com/office/drawing/2014/main" id="{FC6426C8-93D1-BB4A-8C49-60670D35331B}"/>
              </a:ext>
            </a:extLst>
          </p:cNvPr>
          <p:cNvGrpSpPr>
            <a:grpSpLocks/>
          </p:cNvGrpSpPr>
          <p:nvPr/>
        </p:nvGrpSpPr>
        <p:grpSpPr bwMode="auto">
          <a:xfrm>
            <a:off x="5486401" y="1905000"/>
            <a:ext cx="2952750" cy="4023360"/>
            <a:chOff x="2846" y="1175"/>
            <a:chExt cx="1860" cy="2534"/>
          </a:xfrm>
        </p:grpSpPr>
        <p:sp>
          <p:nvSpPr>
            <p:cNvPr id="35888" name="Rectangle 287">
              <a:extLst>
                <a:ext uri="{FF2B5EF4-FFF2-40B4-BE49-F238E27FC236}">
                  <a16:creationId xmlns:a16="http://schemas.microsoft.com/office/drawing/2014/main" id="{2815DC6E-8EBA-B047-B8C7-00811591C647}"/>
                </a:ext>
              </a:extLst>
            </p:cNvPr>
            <p:cNvSpPr>
              <a:spLocks noChangeArrowheads="1"/>
            </p:cNvSpPr>
            <p:nvPr/>
          </p:nvSpPr>
          <p:spPr bwMode="auto">
            <a:xfrm>
              <a:off x="2846" y="1175"/>
              <a:ext cx="1860" cy="2534"/>
            </a:xfrm>
            <a:prstGeom prst="rect">
              <a:avLst/>
            </a:prstGeom>
            <a:gradFill rotWithShape="0">
              <a:gsLst>
                <a:gs pos="0">
                  <a:srgbClr val="FFFFFF"/>
                </a:gs>
                <a:gs pos="100000">
                  <a:srgbClr val="66FF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GB" altLang="en-US" sz="1800" u="sng">
                <a:latin typeface="Futura Medium" panose="020B0602020204020303" pitchFamily="34" charset="-79"/>
              </a:endParaRPr>
            </a:p>
          </p:txBody>
        </p:sp>
        <p:sp>
          <p:nvSpPr>
            <p:cNvPr id="251168" name="Rectangle 288">
              <a:extLst>
                <a:ext uri="{FF2B5EF4-FFF2-40B4-BE49-F238E27FC236}">
                  <a16:creationId xmlns:a16="http://schemas.microsoft.com/office/drawing/2014/main" id="{4FC889D1-FC4F-8544-9C0E-C8A04225D242}"/>
                </a:ext>
              </a:extLst>
            </p:cNvPr>
            <p:cNvSpPr>
              <a:spLocks noChangeArrowheads="1"/>
            </p:cNvSpPr>
            <p:nvPr/>
          </p:nvSpPr>
          <p:spPr bwMode="auto">
            <a:xfrm>
              <a:off x="3194" y="2735"/>
              <a:ext cx="516" cy="233"/>
            </a:xfrm>
            <a:prstGeom prst="rect">
              <a:avLst/>
            </a:prstGeom>
            <a:noFill/>
            <a:ln w="9525">
              <a:noFill/>
              <a:miter lim="800000"/>
              <a:headEnd/>
              <a:tailEnd/>
            </a:ln>
            <a:effectLst/>
          </p:spPr>
          <p:txBody>
            <a:bodyPr wrap="none">
              <a:spAutoFit/>
            </a:bodyPr>
            <a:lstStyle/>
            <a:p>
              <a:pPr>
                <a:defRPr/>
              </a:pPr>
              <a:r>
                <a:rPr lang="en-GB">
                  <a:solidFill>
                    <a:schemeClr val="hlink"/>
                  </a:solidFill>
                  <a:effectLst>
                    <a:outerShdw blurRad="38100" dist="38100" dir="2700000" algn="tl">
                      <a:srgbClr val="FFFFFF"/>
                    </a:outerShdw>
                  </a:effectLst>
                  <a:latin typeface="Futura Medium" charset="0"/>
                  <a:ea typeface="ＭＳ Ｐゴシック" charset="0"/>
                  <a:cs typeface="ＭＳ Ｐゴシック" charset="0"/>
                </a:rPr>
                <a:t>Japan</a:t>
              </a:r>
              <a:endParaRPr lang="en-GB">
                <a:solidFill>
                  <a:schemeClr val="hlink"/>
                </a:solidFill>
                <a:latin typeface="Futura Medium" charset="0"/>
                <a:ea typeface="ＭＳ Ｐゴシック" charset="0"/>
                <a:cs typeface="ＭＳ Ｐゴシック" charset="0"/>
              </a:endParaRPr>
            </a:p>
          </p:txBody>
        </p:sp>
        <p:sp>
          <p:nvSpPr>
            <p:cNvPr id="251169" name="Rectangle 289">
              <a:extLst>
                <a:ext uri="{FF2B5EF4-FFF2-40B4-BE49-F238E27FC236}">
                  <a16:creationId xmlns:a16="http://schemas.microsoft.com/office/drawing/2014/main" id="{01188AA3-EEFD-B349-A106-198E8A0196DD}"/>
                </a:ext>
              </a:extLst>
            </p:cNvPr>
            <p:cNvSpPr>
              <a:spLocks noChangeArrowheads="1"/>
            </p:cNvSpPr>
            <p:nvPr/>
          </p:nvSpPr>
          <p:spPr bwMode="auto">
            <a:xfrm>
              <a:off x="2942" y="2302"/>
              <a:ext cx="305" cy="233"/>
            </a:xfrm>
            <a:prstGeom prst="rect">
              <a:avLst/>
            </a:prstGeom>
            <a:noFill/>
            <a:ln w="9525">
              <a:noFill/>
              <a:miter lim="800000"/>
              <a:headEnd/>
              <a:tailEnd/>
            </a:ln>
            <a:effectLst/>
          </p:spPr>
          <p:txBody>
            <a:bodyPr wrap="none">
              <a:spAutoFit/>
            </a:bodyPr>
            <a:lstStyle/>
            <a:p>
              <a:pPr>
                <a:defRPr/>
              </a:pPr>
              <a:r>
                <a:rPr lang="en-GB">
                  <a:solidFill>
                    <a:srgbClr val="FFFF00"/>
                  </a:solidFill>
                  <a:effectLst>
                    <a:outerShdw blurRad="38100" dist="38100" dir="2700000" algn="tl">
                      <a:srgbClr val="FFFFFF"/>
                    </a:outerShdw>
                  </a:effectLst>
                  <a:latin typeface="Futura Medium" charset="0"/>
                  <a:ea typeface="ＭＳ Ｐゴシック" charset="0"/>
                  <a:cs typeface="ＭＳ Ｐゴシック" charset="0"/>
                </a:rPr>
                <a:t>EU</a:t>
              </a:r>
              <a:endParaRPr lang="en-GB">
                <a:solidFill>
                  <a:srgbClr val="FFFF00"/>
                </a:solidFill>
                <a:latin typeface="Futura Medium" charset="0"/>
                <a:ea typeface="ＭＳ Ｐゴシック" charset="0"/>
                <a:cs typeface="ＭＳ Ｐゴシック" charset="0"/>
              </a:endParaRPr>
            </a:p>
          </p:txBody>
        </p:sp>
        <p:sp>
          <p:nvSpPr>
            <p:cNvPr id="251170" name="Rectangle 290">
              <a:extLst>
                <a:ext uri="{FF2B5EF4-FFF2-40B4-BE49-F238E27FC236}">
                  <a16:creationId xmlns:a16="http://schemas.microsoft.com/office/drawing/2014/main" id="{35B377AD-8C5E-F648-A9D8-CC35931E0953}"/>
                </a:ext>
              </a:extLst>
            </p:cNvPr>
            <p:cNvSpPr>
              <a:spLocks noChangeArrowheads="1"/>
            </p:cNvSpPr>
            <p:nvPr/>
          </p:nvSpPr>
          <p:spPr bwMode="auto">
            <a:xfrm>
              <a:off x="3196" y="1689"/>
              <a:ext cx="701" cy="233"/>
            </a:xfrm>
            <a:prstGeom prst="rect">
              <a:avLst/>
            </a:prstGeom>
            <a:noFill/>
            <a:ln w="9525">
              <a:noFill/>
              <a:miter lim="800000"/>
              <a:headEnd/>
              <a:tailEnd/>
            </a:ln>
            <a:effectLst/>
          </p:spPr>
          <p:txBody>
            <a:bodyPr wrap="none">
              <a:spAutoFit/>
            </a:bodyPr>
            <a:lstStyle/>
            <a:p>
              <a:pPr>
                <a:defRPr/>
              </a:pPr>
              <a:r>
                <a:rPr lang="en-GB">
                  <a:solidFill>
                    <a:schemeClr val="bg1"/>
                  </a:solidFill>
                  <a:effectLst>
                    <a:outerShdw blurRad="38100" dist="38100" dir="2700000" algn="tl">
                      <a:srgbClr val="808080"/>
                    </a:outerShdw>
                  </a:effectLst>
                  <a:latin typeface="Futura Medium" charset="0"/>
                  <a:ea typeface="ＭＳ Ｐゴシック" charset="0"/>
                  <a:cs typeface="ＭＳ Ｐゴシック" charset="0"/>
                </a:rPr>
                <a:t>Australia</a:t>
              </a:r>
              <a:endParaRPr lang="en-GB">
                <a:solidFill>
                  <a:schemeClr val="bg1"/>
                </a:solidFill>
                <a:latin typeface="Futura Medium" charset="0"/>
                <a:ea typeface="ＭＳ Ｐゴシック" charset="0"/>
                <a:cs typeface="ＭＳ Ｐゴシック" charset="0"/>
              </a:endParaRPr>
            </a:p>
          </p:txBody>
        </p:sp>
        <p:sp>
          <p:nvSpPr>
            <p:cNvPr id="251171" name="Rectangle 291">
              <a:extLst>
                <a:ext uri="{FF2B5EF4-FFF2-40B4-BE49-F238E27FC236}">
                  <a16:creationId xmlns:a16="http://schemas.microsoft.com/office/drawing/2014/main" id="{AAEAF7EC-A2E2-8849-A307-C2E050C1DE97}"/>
                </a:ext>
              </a:extLst>
            </p:cNvPr>
            <p:cNvSpPr>
              <a:spLocks noChangeArrowheads="1"/>
            </p:cNvSpPr>
            <p:nvPr/>
          </p:nvSpPr>
          <p:spPr bwMode="auto">
            <a:xfrm>
              <a:off x="3846" y="1410"/>
              <a:ext cx="395" cy="233"/>
            </a:xfrm>
            <a:prstGeom prst="rect">
              <a:avLst/>
            </a:prstGeom>
            <a:noFill/>
            <a:ln w="9525">
              <a:noFill/>
              <a:miter lim="800000"/>
              <a:headEnd/>
              <a:tailEnd/>
            </a:ln>
            <a:effectLst/>
          </p:spPr>
          <p:txBody>
            <a:bodyPr wrap="none">
              <a:spAutoFit/>
            </a:bodyPr>
            <a:lstStyle/>
            <a:p>
              <a:pPr>
                <a:defRPr/>
              </a:pPr>
              <a:r>
                <a:rPr lang="en-GB">
                  <a:solidFill>
                    <a:srgbClr val="003366"/>
                  </a:solidFill>
                  <a:effectLst>
                    <a:outerShdw blurRad="38100" dist="38100" dir="2700000" algn="tl">
                      <a:srgbClr val="FFFFFF"/>
                    </a:outerShdw>
                  </a:effectLst>
                  <a:latin typeface="Futura Medium" charset="0"/>
                  <a:ea typeface="ＭＳ Ｐゴシック" charset="0"/>
                  <a:cs typeface="ＭＳ Ｐゴシック" charset="0"/>
                </a:rPr>
                <a:t>U.S.</a:t>
              </a:r>
              <a:endParaRPr lang="en-GB">
                <a:solidFill>
                  <a:srgbClr val="003366"/>
                </a:solidFill>
                <a:latin typeface="Futura Medium" charset="0"/>
                <a:ea typeface="ＭＳ Ｐゴシック" charset="0"/>
                <a:cs typeface="ＭＳ Ｐゴシック" charset="0"/>
              </a:endParaRPr>
            </a:p>
          </p:txBody>
        </p:sp>
        <p:sp>
          <p:nvSpPr>
            <p:cNvPr id="35893" name="Freeform 292">
              <a:extLst>
                <a:ext uri="{FF2B5EF4-FFF2-40B4-BE49-F238E27FC236}">
                  <a16:creationId xmlns:a16="http://schemas.microsoft.com/office/drawing/2014/main" id="{D326C418-CF49-2E49-A894-E2572136A8B6}"/>
                </a:ext>
              </a:extLst>
            </p:cNvPr>
            <p:cNvSpPr>
              <a:spLocks/>
            </p:cNvSpPr>
            <p:nvPr/>
          </p:nvSpPr>
          <p:spPr bwMode="auto">
            <a:xfrm>
              <a:off x="3015" y="162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4" name="Freeform 293">
              <a:extLst>
                <a:ext uri="{FF2B5EF4-FFF2-40B4-BE49-F238E27FC236}">
                  <a16:creationId xmlns:a16="http://schemas.microsoft.com/office/drawing/2014/main" id="{A4AC20AF-9361-B344-9FE0-9DB7AA3E5F67}"/>
                </a:ext>
              </a:extLst>
            </p:cNvPr>
            <p:cNvSpPr>
              <a:spLocks/>
            </p:cNvSpPr>
            <p:nvPr/>
          </p:nvSpPr>
          <p:spPr bwMode="auto">
            <a:xfrm>
              <a:off x="3040" y="1525"/>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5" name="Freeform 294">
              <a:extLst>
                <a:ext uri="{FF2B5EF4-FFF2-40B4-BE49-F238E27FC236}">
                  <a16:creationId xmlns:a16="http://schemas.microsoft.com/office/drawing/2014/main" id="{84FB0215-87F5-3A41-A6CA-B22ECEE6F1E6}"/>
                </a:ext>
              </a:extLst>
            </p:cNvPr>
            <p:cNvSpPr>
              <a:spLocks/>
            </p:cNvSpPr>
            <p:nvPr/>
          </p:nvSpPr>
          <p:spPr bwMode="auto">
            <a:xfrm>
              <a:off x="3064" y="1479"/>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6" name="Freeform 295">
              <a:extLst>
                <a:ext uri="{FF2B5EF4-FFF2-40B4-BE49-F238E27FC236}">
                  <a16:creationId xmlns:a16="http://schemas.microsoft.com/office/drawing/2014/main" id="{71315B64-7430-C346-9650-918630A9FC71}"/>
                </a:ext>
              </a:extLst>
            </p:cNvPr>
            <p:cNvSpPr>
              <a:spLocks/>
            </p:cNvSpPr>
            <p:nvPr/>
          </p:nvSpPr>
          <p:spPr bwMode="auto">
            <a:xfrm>
              <a:off x="3121" y="137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7" name="Freeform 296">
              <a:extLst>
                <a:ext uri="{FF2B5EF4-FFF2-40B4-BE49-F238E27FC236}">
                  <a16:creationId xmlns:a16="http://schemas.microsoft.com/office/drawing/2014/main" id="{A46A50A7-D9F2-2949-B205-FED62E7E7591}"/>
                </a:ext>
              </a:extLst>
            </p:cNvPr>
            <p:cNvSpPr>
              <a:spLocks/>
            </p:cNvSpPr>
            <p:nvPr/>
          </p:nvSpPr>
          <p:spPr bwMode="auto">
            <a:xfrm>
              <a:off x="3145" y="1260"/>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8" name="Freeform 297">
              <a:extLst>
                <a:ext uri="{FF2B5EF4-FFF2-40B4-BE49-F238E27FC236}">
                  <a16:creationId xmlns:a16="http://schemas.microsoft.com/office/drawing/2014/main" id="{81A6D453-4D1D-4E4E-A2EF-0AB0DE153F07}"/>
                </a:ext>
              </a:extLst>
            </p:cNvPr>
            <p:cNvSpPr>
              <a:spLocks/>
            </p:cNvSpPr>
            <p:nvPr/>
          </p:nvSpPr>
          <p:spPr bwMode="auto">
            <a:xfrm>
              <a:off x="3129" y="1233"/>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899" name="Freeform 298">
              <a:extLst>
                <a:ext uri="{FF2B5EF4-FFF2-40B4-BE49-F238E27FC236}">
                  <a16:creationId xmlns:a16="http://schemas.microsoft.com/office/drawing/2014/main" id="{947E30A2-B12E-FD4E-8975-D435D3B3B74E}"/>
                </a:ext>
              </a:extLst>
            </p:cNvPr>
            <p:cNvSpPr>
              <a:spLocks/>
            </p:cNvSpPr>
            <p:nvPr/>
          </p:nvSpPr>
          <p:spPr bwMode="auto">
            <a:xfrm>
              <a:off x="3170" y="119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0" name="Freeform 299">
              <a:extLst>
                <a:ext uri="{FF2B5EF4-FFF2-40B4-BE49-F238E27FC236}">
                  <a16:creationId xmlns:a16="http://schemas.microsoft.com/office/drawing/2014/main" id="{491BD624-F2F1-E24B-BA33-BC018953A4E4}"/>
                </a:ext>
              </a:extLst>
            </p:cNvPr>
            <p:cNvSpPr>
              <a:spLocks/>
            </p:cNvSpPr>
            <p:nvPr/>
          </p:nvSpPr>
          <p:spPr bwMode="auto">
            <a:xfrm>
              <a:off x="3284" y="1196"/>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1" name="Freeform 300">
              <a:extLst>
                <a:ext uri="{FF2B5EF4-FFF2-40B4-BE49-F238E27FC236}">
                  <a16:creationId xmlns:a16="http://schemas.microsoft.com/office/drawing/2014/main" id="{26ED53ED-40D9-0D44-A352-3B2B2060EB7E}"/>
                </a:ext>
              </a:extLst>
            </p:cNvPr>
            <p:cNvSpPr>
              <a:spLocks/>
            </p:cNvSpPr>
            <p:nvPr/>
          </p:nvSpPr>
          <p:spPr bwMode="auto">
            <a:xfrm>
              <a:off x="3251" y="1278"/>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2" name="Freeform 301">
              <a:extLst>
                <a:ext uri="{FF2B5EF4-FFF2-40B4-BE49-F238E27FC236}">
                  <a16:creationId xmlns:a16="http://schemas.microsoft.com/office/drawing/2014/main" id="{0F0E2AE3-E524-754E-ACDC-F35000DA275B}"/>
                </a:ext>
              </a:extLst>
            </p:cNvPr>
            <p:cNvSpPr>
              <a:spLocks/>
            </p:cNvSpPr>
            <p:nvPr/>
          </p:nvSpPr>
          <p:spPr bwMode="auto">
            <a:xfrm>
              <a:off x="3324" y="1178"/>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3" name="Freeform 302">
              <a:extLst>
                <a:ext uri="{FF2B5EF4-FFF2-40B4-BE49-F238E27FC236}">
                  <a16:creationId xmlns:a16="http://schemas.microsoft.com/office/drawing/2014/main" id="{75F3C0EB-1E50-254A-85D0-4B85045600A4}"/>
                </a:ext>
              </a:extLst>
            </p:cNvPr>
            <p:cNvSpPr>
              <a:spLocks/>
            </p:cNvSpPr>
            <p:nvPr/>
          </p:nvSpPr>
          <p:spPr bwMode="auto">
            <a:xfrm>
              <a:off x="3470" y="1233"/>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4" name="Freeform 303">
              <a:extLst>
                <a:ext uri="{FF2B5EF4-FFF2-40B4-BE49-F238E27FC236}">
                  <a16:creationId xmlns:a16="http://schemas.microsoft.com/office/drawing/2014/main" id="{E4AF26CE-A68F-834D-A84C-1EA7679358D7}"/>
                </a:ext>
              </a:extLst>
            </p:cNvPr>
            <p:cNvSpPr>
              <a:spLocks/>
            </p:cNvSpPr>
            <p:nvPr/>
          </p:nvSpPr>
          <p:spPr bwMode="auto">
            <a:xfrm>
              <a:off x="3487" y="1315"/>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5" name="Freeform 304">
              <a:extLst>
                <a:ext uri="{FF2B5EF4-FFF2-40B4-BE49-F238E27FC236}">
                  <a16:creationId xmlns:a16="http://schemas.microsoft.com/office/drawing/2014/main" id="{41DE3D63-9181-3944-8CC9-45A8CC865887}"/>
                </a:ext>
              </a:extLst>
            </p:cNvPr>
            <p:cNvSpPr>
              <a:spLocks/>
            </p:cNvSpPr>
            <p:nvPr/>
          </p:nvSpPr>
          <p:spPr bwMode="auto">
            <a:xfrm>
              <a:off x="3422" y="1434"/>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6" name="Freeform 305">
              <a:extLst>
                <a:ext uri="{FF2B5EF4-FFF2-40B4-BE49-F238E27FC236}">
                  <a16:creationId xmlns:a16="http://schemas.microsoft.com/office/drawing/2014/main" id="{4B854F22-F311-3141-BFD9-12ACA3657EB4}"/>
                </a:ext>
              </a:extLst>
            </p:cNvPr>
            <p:cNvSpPr>
              <a:spLocks/>
            </p:cNvSpPr>
            <p:nvPr/>
          </p:nvSpPr>
          <p:spPr bwMode="auto">
            <a:xfrm>
              <a:off x="3479" y="1461"/>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7" name="Freeform 306">
              <a:extLst>
                <a:ext uri="{FF2B5EF4-FFF2-40B4-BE49-F238E27FC236}">
                  <a16:creationId xmlns:a16="http://schemas.microsoft.com/office/drawing/2014/main" id="{CC57F570-0632-3C44-9C07-03B0A75318A9}"/>
                </a:ext>
              </a:extLst>
            </p:cNvPr>
            <p:cNvSpPr>
              <a:spLocks/>
            </p:cNvSpPr>
            <p:nvPr/>
          </p:nvSpPr>
          <p:spPr bwMode="auto">
            <a:xfrm>
              <a:off x="3584" y="137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8" name="Freeform 307">
              <a:extLst>
                <a:ext uri="{FF2B5EF4-FFF2-40B4-BE49-F238E27FC236}">
                  <a16:creationId xmlns:a16="http://schemas.microsoft.com/office/drawing/2014/main" id="{28B8D3A0-E767-BE4E-B3E2-5D3CE7F60FF0}"/>
                </a:ext>
              </a:extLst>
            </p:cNvPr>
            <p:cNvSpPr>
              <a:spLocks/>
            </p:cNvSpPr>
            <p:nvPr/>
          </p:nvSpPr>
          <p:spPr bwMode="auto">
            <a:xfrm>
              <a:off x="3633" y="1397"/>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09" name="Freeform 308">
              <a:extLst>
                <a:ext uri="{FF2B5EF4-FFF2-40B4-BE49-F238E27FC236}">
                  <a16:creationId xmlns:a16="http://schemas.microsoft.com/office/drawing/2014/main" id="{4665ED84-B03A-BC47-B8B3-6EB411EA7406}"/>
                </a:ext>
              </a:extLst>
            </p:cNvPr>
            <p:cNvSpPr>
              <a:spLocks/>
            </p:cNvSpPr>
            <p:nvPr/>
          </p:nvSpPr>
          <p:spPr bwMode="auto">
            <a:xfrm>
              <a:off x="3682" y="1406"/>
              <a:ext cx="48" cy="55"/>
            </a:xfrm>
            <a:custGeom>
              <a:avLst/>
              <a:gdLst>
                <a:gd name="T0" fmla="*/ 24 w 48"/>
                <a:gd name="T1" fmla="*/ 0 h 55"/>
                <a:gd name="T2" fmla="*/ 48 w 48"/>
                <a:gd name="T3" fmla="*/ 28 h 55"/>
                <a:gd name="T4" fmla="*/ 24 w 48"/>
                <a:gd name="T5" fmla="*/ 55 h 55"/>
                <a:gd name="T6" fmla="*/ 0 w 48"/>
                <a:gd name="T7" fmla="*/ 28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0" name="Freeform 309">
              <a:extLst>
                <a:ext uri="{FF2B5EF4-FFF2-40B4-BE49-F238E27FC236}">
                  <a16:creationId xmlns:a16="http://schemas.microsoft.com/office/drawing/2014/main" id="{0FCEEAA0-C011-7344-A394-65A446A5C3ED}"/>
                </a:ext>
              </a:extLst>
            </p:cNvPr>
            <p:cNvSpPr>
              <a:spLocks/>
            </p:cNvSpPr>
            <p:nvPr/>
          </p:nvSpPr>
          <p:spPr bwMode="auto">
            <a:xfrm>
              <a:off x="3730" y="1351"/>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1" name="Freeform 310">
              <a:extLst>
                <a:ext uri="{FF2B5EF4-FFF2-40B4-BE49-F238E27FC236}">
                  <a16:creationId xmlns:a16="http://schemas.microsoft.com/office/drawing/2014/main" id="{69DDAA97-66FE-A248-9C38-5CE2571100B2}"/>
                </a:ext>
              </a:extLst>
            </p:cNvPr>
            <p:cNvSpPr>
              <a:spLocks/>
            </p:cNvSpPr>
            <p:nvPr/>
          </p:nvSpPr>
          <p:spPr bwMode="auto">
            <a:xfrm>
              <a:off x="3795" y="1269"/>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2" name="Freeform 311">
              <a:extLst>
                <a:ext uri="{FF2B5EF4-FFF2-40B4-BE49-F238E27FC236}">
                  <a16:creationId xmlns:a16="http://schemas.microsoft.com/office/drawing/2014/main" id="{892C80CC-D897-CF4B-9CA7-B03DC2B57653}"/>
                </a:ext>
              </a:extLst>
            </p:cNvPr>
            <p:cNvSpPr>
              <a:spLocks/>
            </p:cNvSpPr>
            <p:nvPr/>
          </p:nvSpPr>
          <p:spPr bwMode="auto">
            <a:xfrm>
              <a:off x="3828" y="1260"/>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3" name="Freeform 312">
              <a:extLst>
                <a:ext uri="{FF2B5EF4-FFF2-40B4-BE49-F238E27FC236}">
                  <a16:creationId xmlns:a16="http://schemas.microsoft.com/office/drawing/2014/main" id="{24809B9A-3B3B-E243-A4D5-F628710C5AF3}"/>
                </a:ext>
              </a:extLst>
            </p:cNvPr>
            <p:cNvSpPr>
              <a:spLocks/>
            </p:cNvSpPr>
            <p:nvPr/>
          </p:nvSpPr>
          <p:spPr bwMode="auto">
            <a:xfrm>
              <a:off x="3828" y="1278"/>
              <a:ext cx="49" cy="55"/>
            </a:xfrm>
            <a:custGeom>
              <a:avLst/>
              <a:gdLst>
                <a:gd name="T0" fmla="*/ 24 w 49"/>
                <a:gd name="T1" fmla="*/ 0 h 55"/>
                <a:gd name="T2" fmla="*/ 49 w 49"/>
                <a:gd name="T3" fmla="*/ 28 h 55"/>
                <a:gd name="T4" fmla="*/ 24 w 49"/>
                <a:gd name="T5" fmla="*/ 55 h 55"/>
                <a:gd name="T6" fmla="*/ 0 w 49"/>
                <a:gd name="T7" fmla="*/ 28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8"/>
                  </a:lnTo>
                  <a:lnTo>
                    <a:pt x="24" y="55"/>
                  </a:lnTo>
                  <a:lnTo>
                    <a:pt x="0" y="28"/>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4" name="Freeform 313">
              <a:extLst>
                <a:ext uri="{FF2B5EF4-FFF2-40B4-BE49-F238E27FC236}">
                  <a16:creationId xmlns:a16="http://schemas.microsoft.com/office/drawing/2014/main" id="{35D941BC-851B-8649-BFFB-BBE0F68934CD}"/>
                </a:ext>
              </a:extLst>
            </p:cNvPr>
            <p:cNvSpPr>
              <a:spLocks/>
            </p:cNvSpPr>
            <p:nvPr/>
          </p:nvSpPr>
          <p:spPr bwMode="auto">
            <a:xfrm>
              <a:off x="3787" y="1324"/>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5" name="Freeform 314">
              <a:extLst>
                <a:ext uri="{FF2B5EF4-FFF2-40B4-BE49-F238E27FC236}">
                  <a16:creationId xmlns:a16="http://schemas.microsoft.com/office/drawing/2014/main" id="{11A7E7AB-5984-A341-8407-F5D491537C5B}"/>
                </a:ext>
              </a:extLst>
            </p:cNvPr>
            <p:cNvSpPr>
              <a:spLocks/>
            </p:cNvSpPr>
            <p:nvPr/>
          </p:nvSpPr>
          <p:spPr bwMode="auto">
            <a:xfrm>
              <a:off x="3828" y="1324"/>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6" name="Freeform 315">
              <a:extLst>
                <a:ext uri="{FF2B5EF4-FFF2-40B4-BE49-F238E27FC236}">
                  <a16:creationId xmlns:a16="http://schemas.microsoft.com/office/drawing/2014/main" id="{EBA5A0D5-FFAB-1E4B-94EE-54BB87311420}"/>
                </a:ext>
              </a:extLst>
            </p:cNvPr>
            <p:cNvSpPr>
              <a:spLocks/>
            </p:cNvSpPr>
            <p:nvPr/>
          </p:nvSpPr>
          <p:spPr bwMode="auto">
            <a:xfrm>
              <a:off x="3860" y="1297"/>
              <a:ext cx="49" cy="54"/>
            </a:xfrm>
            <a:custGeom>
              <a:avLst/>
              <a:gdLst>
                <a:gd name="T0" fmla="*/ 25 w 49"/>
                <a:gd name="T1" fmla="*/ 0 h 54"/>
                <a:gd name="T2" fmla="*/ 49 w 49"/>
                <a:gd name="T3" fmla="*/ 27 h 54"/>
                <a:gd name="T4" fmla="*/ 25 w 49"/>
                <a:gd name="T5" fmla="*/ 54 h 54"/>
                <a:gd name="T6" fmla="*/ 0 w 49"/>
                <a:gd name="T7" fmla="*/ 27 h 54"/>
                <a:gd name="T8" fmla="*/ 25 w 49"/>
                <a:gd name="T9" fmla="*/ 0 h 54"/>
                <a:gd name="T10" fmla="*/ 0 60000 65536"/>
                <a:gd name="T11" fmla="*/ 0 60000 65536"/>
                <a:gd name="T12" fmla="*/ 0 60000 65536"/>
                <a:gd name="T13" fmla="*/ 0 60000 65536"/>
                <a:gd name="T14" fmla="*/ 0 60000 65536"/>
                <a:gd name="T15" fmla="*/ 0 w 49"/>
                <a:gd name="T16" fmla="*/ 0 h 54"/>
                <a:gd name="T17" fmla="*/ 49 w 49"/>
                <a:gd name="T18" fmla="*/ 54 h 54"/>
              </a:gdLst>
              <a:ahLst/>
              <a:cxnLst>
                <a:cxn ang="T10">
                  <a:pos x="T0" y="T1"/>
                </a:cxn>
                <a:cxn ang="T11">
                  <a:pos x="T2" y="T3"/>
                </a:cxn>
                <a:cxn ang="T12">
                  <a:pos x="T4" y="T5"/>
                </a:cxn>
                <a:cxn ang="T13">
                  <a:pos x="T6" y="T7"/>
                </a:cxn>
                <a:cxn ang="T14">
                  <a:pos x="T8" y="T9"/>
                </a:cxn>
              </a:cxnLst>
              <a:rect l="T15" t="T16" r="T17" b="T18"/>
              <a:pathLst>
                <a:path w="49" h="54">
                  <a:moveTo>
                    <a:pt x="25" y="0"/>
                  </a:moveTo>
                  <a:lnTo>
                    <a:pt x="49" y="27"/>
                  </a:lnTo>
                  <a:lnTo>
                    <a:pt x="25" y="54"/>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7" name="Freeform 316">
              <a:extLst>
                <a:ext uri="{FF2B5EF4-FFF2-40B4-BE49-F238E27FC236}">
                  <a16:creationId xmlns:a16="http://schemas.microsoft.com/office/drawing/2014/main" id="{14E0B562-93D0-D549-9338-3A3E78A662FA}"/>
                </a:ext>
              </a:extLst>
            </p:cNvPr>
            <p:cNvSpPr>
              <a:spLocks/>
            </p:cNvSpPr>
            <p:nvPr/>
          </p:nvSpPr>
          <p:spPr bwMode="auto">
            <a:xfrm>
              <a:off x="3917" y="1287"/>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8" name="Freeform 317">
              <a:extLst>
                <a:ext uri="{FF2B5EF4-FFF2-40B4-BE49-F238E27FC236}">
                  <a16:creationId xmlns:a16="http://schemas.microsoft.com/office/drawing/2014/main" id="{7B210F67-E6B1-6C49-AA0A-63393323AAAC}"/>
                </a:ext>
              </a:extLst>
            </p:cNvPr>
            <p:cNvSpPr>
              <a:spLocks/>
            </p:cNvSpPr>
            <p:nvPr/>
          </p:nvSpPr>
          <p:spPr bwMode="auto">
            <a:xfrm>
              <a:off x="3950" y="1251"/>
              <a:ext cx="48" cy="55"/>
            </a:xfrm>
            <a:custGeom>
              <a:avLst/>
              <a:gdLst>
                <a:gd name="T0" fmla="*/ 24 w 48"/>
                <a:gd name="T1" fmla="*/ 0 h 55"/>
                <a:gd name="T2" fmla="*/ 48 w 48"/>
                <a:gd name="T3" fmla="*/ 27 h 55"/>
                <a:gd name="T4" fmla="*/ 24 w 48"/>
                <a:gd name="T5" fmla="*/ 55 h 55"/>
                <a:gd name="T6" fmla="*/ 0 w 48"/>
                <a:gd name="T7" fmla="*/ 27 h 55"/>
                <a:gd name="T8" fmla="*/ 24 w 48"/>
                <a:gd name="T9" fmla="*/ 0 h 55"/>
                <a:gd name="T10" fmla="*/ 0 60000 65536"/>
                <a:gd name="T11" fmla="*/ 0 60000 65536"/>
                <a:gd name="T12" fmla="*/ 0 60000 65536"/>
                <a:gd name="T13" fmla="*/ 0 60000 65536"/>
                <a:gd name="T14" fmla="*/ 0 60000 65536"/>
                <a:gd name="T15" fmla="*/ 0 w 48"/>
                <a:gd name="T16" fmla="*/ 0 h 55"/>
                <a:gd name="T17" fmla="*/ 48 w 48"/>
                <a:gd name="T18" fmla="*/ 55 h 55"/>
              </a:gdLst>
              <a:ahLst/>
              <a:cxnLst>
                <a:cxn ang="T10">
                  <a:pos x="T0" y="T1"/>
                </a:cxn>
                <a:cxn ang="T11">
                  <a:pos x="T2" y="T3"/>
                </a:cxn>
                <a:cxn ang="T12">
                  <a:pos x="T4" y="T5"/>
                </a:cxn>
                <a:cxn ang="T13">
                  <a:pos x="T6" y="T7"/>
                </a:cxn>
                <a:cxn ang="T14">
                  <a:pos x="T8" y="T9"/>
                </a:cxn>
              </a:cxnLst>
              <a:rect l="T15" t="T16" r="T17" b="T18"/>
              <a:pathLst>
                <a:path w="48" h="55">
                  <a:moveTo>
                    <a:pt x="24" y="0"/>
                  </a:moveTo>
                  <a:lnTo>
                    <a:pt x="48"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19" name="Freeform 318">
              <a:extLst>
                <a:ext uri="{FF2B5EF4-FFF2-40B4-BE49-F238E27FC236}">
                  <a16:creationId xmlns:a16="http://schemas.microsoft.com/office/drawing/2014/main" id="{2F7B29A8-B524-684E-BF91-5925F9381BB0}"/>
                </a:ext>
              </a:extLst>
            </p:cNvPr>
            <p:cNvSpPr>
              <a:spLocks/>
            </p:cNvSpPr>
            <p:nvPr/>
          </p:nvSpPr>
          <p:spPr bwMode="auto">
            <a:xfrm>
              <a:off x="3990" y="1196"/>
              <a:ext cx="49" cy="55"/>
            </a:xfrm>
            <a:custGeom>
              <a:avLst/>
              <a:gdLst>
                <a:gd name="T0" fmla="*/ 25 w 49"/>
                <a:gd name="T1" fmla="*/ 0 h 55"/>
                <a:gd name="T2" fmla="*/ 49 w 49"/>
                <a:gd name="T3" fmla="*/ 27 h 55"/>
                <a:gd name="T4" fmla="*/ 25 w 49"/>
                <a:gd name="T5" fmla="*/ 55 h 55"/>
                <a:gd name="T6" fmla="*/ 0 w 49"/>
                <a:gd name="T7" fmla="*/ 27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7"/>
                  </a:lnTo>
                  <a:lnTo>
                    <a:pt x="25" y="55"/>
                  </a:lnTo>
                  <a:lnTo>
                    <a:pt x="0" y="27"/>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0" name="Freeform 319">
              <a:extLst>
                <a:ext uri="{FF2B5EF4-FFF2-40B4-BE49-F238E27FC236}">
                  <a16:creationId xmlns:a16="http://schemas.microsoft.com/office/drawing/2014/main" id="{3F3684EE-942E-B14C-93A9-7CF1D2B57C22}"/>
                </a:ext>
              </a:extLst>
            </p:cNvPr>
            <p:cNvSpPr>
              <a:spLocks/>
            </p:cNvSpPr>
            <p:nvPr/>
          </p:nvSpPr>
          <p:spPr bwMode="auto">
            <a:xfrm>
              <a:off x="4063" y="1205"/>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1" name="Freeform 320">
              <a:extLst>
                <a:ext uri="{FF2B5EF4-FFF2-40B4-BE49-F238E27FC236}">
                  <a16:creationId xmlns:a16="http://schemas.microsoft.com/office/drawing/2014/main" id="{A2D55D0D-5B8C-B54D-9916-9605472BDC61}"/>
                </a:ext>
              </a:extLst>
            </p:cNvPr>
            <p:cNvSpPr>
              <a:spLocks/>
            </p:cNvSpPr>
            <p:nvPr/>
          </p:nvSpPr>
          <p:spPr bwMode="auto">
            <a:xfrm>
              <a:off x="4185" y="1223"/>
              <a:ext cx="49" cy="55"/>
            </a:xfrm>
            <a:custGeom>
              <a:avLst/>
              <a:gdLst>
                <a:gd name="T0" fmla="*/ 25 w 49"/>
                <a:gd name="T1" fmla="*/ 0 h 55"/>
                <a:gd name="T2" fmla="*/ 49 w 49"/>
                <a:gd name="T3" fmla="*/ 28 h 55"/>
                <a:gd name="T4" fmla="*/ 25 w 49"/>
                <a:gd name="T5" fmla="*/ 55 h 55"/>
                <a:gd name="T6" fmla="*/ 0 w 49"/>
                <a:gd name="T7" fmla="*/ 28 h 55"/>
                <a:gd name="T8" fmla="*/ 25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5" y="0"/>
                  </a:moveTo>
                  <a:lnTo>
                    <a:pt x="49" y="28"/>
                  </a:lnTo>
                  <a:lnTo>
                    <a:pt x="25" y="55"/>
                  </a:lnTo>
                  <a:lnTo>
                    <a:pt x="0" y="28"/>
                  </a:lnTo>
                  <a:lnTo>
                    <a:pt x="25"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2" name="Freeform 321">
              <a:extLst>
                <a:ext uri="{FF2B5EF4-FFF2-40B4-BE49-F238E27FC236}">
                  <a16:creationId xmlns:a16="http://schemas.microsoft.com/office/drawing/2014/main" id="{06D5C07B-C1E7-7A4C-9E45-D0D451A3BD09}"/>
                </a:ext>
              </a:extLst>
            </p:cNvPr>
            <p:cNvSpPr>
              <a:spLocks/>
            </p:cNvSpPr>
            <p:nvPr/>
          </p:nvSpPr>
          <p:spPr bwMode="auto">
            <a:xfrm>
              <a:off x="4299" y="1196"/>
              <a:ext cx="49" cy="55"/>
            </a:xfrm>
            <a:custGeom>
              <a:avLst/>
              <a:gdLst>
                <a:gd name="T0" fmla="*/ 24 w 49"/>
                <a:gd name="T1" fmla="*/ 0 h 55"/>
                <a:gd name="T2" fmla="*/ 49 w 49"/>
                <a:gd name="T3" fmla="*/ 27 h 55"/>
                <a:gd name="T4" fmla="*/ 24 w 49"/>
                <a:gd name="T5" fmla="*/ 55 h 55"/>
                <a:gd name="T6" fmla="*/ 0 w 49"/>
                <a:gd name="T7" fmla="*/ 27 h 55"/>
                <a:gd name="T8" fmla="*/ 24 w 49"/>
                <a:gd name="T9" fmla="*/ 0 h 55"/>
                <a:gd name="T10" fmla="*/ 0 60000 65536"/>
                <a:gd name="T11" fmla="*/ 0 60000 65536"/>
                <a:gd name="T12" fmla="*/ 0 60000 65536"/>
                <a:gd name="T13" fmla="*/ 0 60000 65536"/>
                <a:gd name="T14" fmla="*/ 0 60000 65536"/>
                <a:gd name="T15" fmla="*/ 0 w 49"/>
                <a:gd name="T16" fmla="*/ 0 h 55"/>
                <a:gd name="T17" fmla="*/ 49 w 49"/>
                <a:gd name="T18" fmla="*/ 55 h 55"/>
              </a:gdLst>
              <a:ahLst/>
              <a:cxnLst>
                <a:cxn ang="T10">
                  <a:pos x="T0" y="T1"/>
                </a:cxn>
                <a:cxn ang="T11">
                  <a:pos x="T2" y="T3"/>
                </a:cxn>
                <a:cxn ang="T12">
                  <a:pos x="T4" y="T5"/>
                </a:cxn>
                <a:cxn ang="T13">
                  <a:pos x="T6" y="T7"/>
                </a:cxn>
                <a:cxn ang="T14">
                  <a:pos x="T8" y="T9"/>
                </a:cxn>
              </a:cxnLst>
              <a:rect l="T15" t="T16" r="T17" b="T18"/>
              <a:pathLst>
                <a:path w="49" h="55">
                  <a:moveTo>
                    <a:pt x="24" y="0"/>
                  </a:moveTo>
                  <a:lnTo>
                    <a:pt x="49" y="27"/>
                  </a:lnTo>
                  <a:lnTo>
                    <a:pt x="24" y="55"/>
                  </a:lnTo>
                  <a:lnTo>
                    <a:pt x="0" y="27"/>
                  </a:lnTo>
                  <a:lnTo>
                    <a:pt x="24" y="0"/>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5923" name="Oval 322">
              <a:extLst>
                <a:ext uri="{FF2B5EF4-FFF2-40B4-BE49-F238E27FC236}">
                  <a16:creationId xmlns:a16="http://schemas.microsoft.com/office/drawing/2014/main" id="{3CF48BA5-962C-5144-9A7B-2F0B0AE74092}"/>
                </a:ext>
              </a:extLst>
            </p:cNvPr>
            <p:cNvSpPr>
              <a:spLocks noChangeArrowheads="1"/>
            </p:cNvSpPr>
            <p:nvPr/>
          </p:nvSpPr>
          <p:spPr bwMode="auto">
            <a:xfrm>
              <a:off x="2861" y="275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4" name="Oval 323">
              <a:extLst>
                <a:ext uri="{FF2B5EF4-FFF2-40B4-BE49-F238E27FC236}">
                  <a16:creationId xmlns:a16="http://schemas.microsoft.com/office/drawing/2014/main" id="{2DF3C545-57ED-B847-815D-D089F31D0E7E}"/>
                </a:ext>
              </a:extLst>
            </p:cNvPr>
            <p:cNvSpPr>
              <a:spLocks noChangeArrowheads="1"/>
            </p:cNvSpPr>
            <p:nvPr/>
          </p:nvSpPr>
          <p:spPr bwMode="auto">
            <a:xfrm>
              <a:off x="2902" y="2796"/>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5" name="Oval 324">
              <a:extLst>
                <a:ext uri="{FF2B5EF4-FFF2-40B4-BE49-F238E27FC236}">
                  <a16:creationId xmlns:a16="http://schemas.microsoft.com/office/drawing/2014/main" id="{4FC3F657-3396-0447-951D-2EC3FA2CEAAB}"/>
                </a:ext>
              </a:extLst>
            </p:cNvPr>
            <p:cNvSpPr>
              <a:spLocks noChangeArrowheads="1"/>
            </p:cNvSpPr>
            <p:nvPr/>
          </p:nvSpPr>
          <p:spPr bwMode="auto">
            <a:xfrm>
              <a:off x="2934" y="2796"/>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6" name="Oval 325">
              <a:extLst>
                <a:ext uri="{FF2B5EF4-FFF2-40B4-BE49-F238E27FC236}">
                  <a16:creationId xmlns:a16="http://schemas.microsoft.com/office/drawing/2014/main" id="{33C82188-72FA-2D49-B85C-78A8C2FF62AD}"/>
                </a:ext>
              </a:extLst>
            </p:cNvPr>
            <p:cNvSpPr>
              <a:spLocks noChangeArrowheads="1"/>
            </p:cNvSpPr>
            <p:nvPr/>
          </p:nvSpPr>
          <p:spPr bwMode="auto">
            <a:xfrm>
              <a:off x="2991" y="2732"/>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7" name="Oval 326">
              <a:extLst>
                <a:ext uri="{FF2B5EF4-FFF2-40B4-BE49-F238E27FC236}">
                  <a16:creationId xmlns:a16="http://schemas.microsoft.com/office/drawing/2014/main" id="{8524C06A-A2B5-854C-A41F-106E0A213215}"/>
                </a:ext>
              </a:extLst>
            </p:cNvPr>
            <p:cNvSpPr>
              <a:spLocks noChangeArrowheads="1"/>
            </p:cNvSpPr>
            <p:nvPr/>
          </p:nvSpPr>
          <p:spPr bwMode="auto">
            <a:xfrm>
              <a:off x="3056" y="2723"/>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8" name="Oval 327">
              <a:extLst>
                <a:ext uri="{FF2B5EF4-FFF2-40B4-BE49-F238E27FC236}">
                  <a16:creationId xmlns:a16="http://schemas.microsoft.com/office/drawing/2014/main" id="{AE5E2670-C890-9D41-BD2F-4C37BFB6010C}"/>
                </a:ext>
              </a:extLst>
            </p:cNvPr>
            <p:cNvSpPr>
              <a:spLocks noChangeArrowheads="1"/>
            </p:cNvSpPr>
            <p:nvPr/>
          </p:nvSpPr>
          <p:spPr bwMode="auto">
            <a:xfrm>
              <a:off x="3089" y="273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29" name="Oval 328">
              <a:extLst>
                <a:ext uri="{FF2B5EF4-FFF2-40B4-BE49-F238E27FC236}">
                  <a16:creationId xmlns:a16="http://schemas.microsoft.com/office/drawing/2014/main" id="{778860C3-A09C-FB40-ACE4-4CC9D4267B12}"/>
                </a:ext>
              </a:extLst>
            </p:cNvPr>
            <p:cNvSpPr>
              <a:spLocks noChangeArrowheads="1"/>
            </p:cNvSpPr>
            <p:nvPr/>
          </p:nvSpPr>
          <p:spPr bwMode="auto">
            <a:xfrm>
              <a:off x="3145" y="2714"/>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0" name="Oval 329">
              <a:extLst>
                <a:ext uri="{FF2B5EF4-FFF2-40B4-BE49-F238E27FC236}">
                  <a16:creationId xmlns:a16="http://schemas.microsoft.com/office/drawing/2014/main" id="{4E2A00C7-7129-B346-A2CE-414B0D11DB31}"/>
                </a:ext>
              </a:extLst>
            </p:cNvPr>
            <p:cNvSpPr>
              <a:spLocks noChangeArrowheads="1"/>
            </p:cNvSpPr>
            <p:nvPr/>
          </p:nvSpPr>
          <p:spPr bwMode="auto">
            <a:xfrm>
              <a:off x="3243" y="2668"/>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1" name="Oval 330">
              <a:extLst>
                <a:ext uri="{FF2B5EF4-FFF2-40B4-BE49-F238E27FC236}">
                  <a16:creationId xmlns:a16="http://schemas.microsoft.com/office/drawing/2014/main" id="{0AF59353-B63E-D248-A210-052097E46496}"/>
                </a:ext>
              </a:extLst>
            </p:cNvPr>
            <p:cNvSpPr>
              <a:spLocks noChangeArrowheads="1"/>
            </p:cNvSpPr>
            <p:nvPr/>
          </p:nvSpPr>
          <p:spPr bwMode="auto">
            <a:xfrm>
              <a:off x="3332" y="2631"/>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2" name="Oval 331">
              <a:extLst>
                <a:ext uri="{FF2B5EF4-FFF2-40B4-BE49-F238E27FC236}">
                  <a16:creationId xmlns:a16="http://schemas.microsoft.com/office/drawing/2014/main" id="{46C9DD04-5249-CE45-8C08-9D1FD434D675}"/>
                </a:ext>
              </a:extLst>
            </p:cNvPr>
            <p:cNvSpPr>
              <a:spLocks noChangeArrowheads="1"/>
            </p:cNvSpPr>
            <p:nvPr/>
          </p:nvSpPr>
          <p:spPr bwMode="auto">
            <a:xfrm>
              <a:off x="3414" y="2586"/>
              <a:ext cx="40"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3" name="Oval 332">
              <a:extLst>
                <a:ext uri="{FF2B5EF4-FFF2-40B4-BE49-F238E27FC236}">
                  <a16:creationId xmlns:a16="http://schemas.microsoft.com/office/drawing/2014/main" id="{0378E4A3-CC0B-7148-AC56-5933BF937655}"/>
                </a:ext>
              </a:extLst>
            </p:cNvPr>
            <p:cNvSpPr>
              <a:spLocks noChangeArrowheads="1"/>
            </p:cNvSpPr>
            <p:nvPr/>
          </p:nvSpPr>
          <p:spPr bwMode="auto">
            <a:xfrm>
              <a:off x="3470" y="2549"/>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4" name="Oval 333">
              <a:extLst>
                <a:ext uri="{FF2B5EF4-FFF2-40B4-BE49-F238E27FC236}">
                  <a16:creationId xmlns:a16="http://schemas.microsoft.com/office/drawing/2014/main" id="{88780EFD-B458-184A-989C-3EBFA3AEDFF7}"/>
                </a:ext>
              </a:extLst>
            </p:cNvPr>
            <p:cNvSpPr>
              <a:spLocks noChangeArrowheads="1"/>
            </p:cNvSpPr>
            <p:nvPr/>
          </p:nvSpPr>
          <p:spPr bwMode="auto">
            <a:xfrm>
              <a:off x="3479" y="2540"/>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5" name="Oval 334">
              <a:extLst>
                <a:ext uri="{FF2B5EF4-FFF2-40B4-BE49-F238E27FC236}">
                  <a16:creationId xmlns:a16="http://schemas.microsoft.com/office/drawing/2014/main" id="{11B78BB2-57E7-2245-A9FA-67A071A1A33A}"/>
                </a:ext>
              </a:extLst>
            </p:cNvPr>
            <p:cNvSpPr>
              <a:spLocks noChangeArrowheads="1"/>
            </p:cNvSpPr>
            <p:nvPr/>
          </p:nvSpPr>
          <p:spPr bwMode="auto">
            <a:xfrm>
              <a:off x="3462" y="2522"/>
              <a:ext cx="41" cy="45"/>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6" name="Oval 335">
              <a:extLst>
                <a:ext uri="{FF2B5EF4-FFF2-40B4-BE49-F238E27FC236}">
                  <a16:creationId xmlns:a16="http://schemas.microsoft.com/office/drawing/2014/main" id="{FF565B86-4E7C-654F-810B-74C7F31E870D}"/>
                </a:ext>
              </a:extLst>
            </p:cNvPr>
            <p:cNvSpPr>
              <a:spLocks noChangeArrowheads="1"/>
            </p:cNvSpPr>
            <p:nvPr/>
          </p:nvSpPr>
          <p:spPr bwMode="auto">
            <a:xfrm>
              <a:off x="3462" y="2485"/>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7" name="Oval 336">
              <a:extLst>
                <a:ext uri="{FF2B5EF4-FFF2-40B4-BE49-F238E27FC236}">
                  <a16:creationId xmlns:a16="http://schemas.microsoft.com/office/drawing/2014/main" id="{B2DBC828-4963-994A-91A4-55B54A424941}"/>
                </a:ext>
              </a:extLst>
            </p:cNvPr>
            <p:cNvSpPr>
              <a:spLocks noChangeArrowheads="1"/>
            </p:cNvSpPr>
            <p:nvPr/>
          </p:nvSpPr>
          <p:spPr bwMode="auto">
            <a:xfrm>
              <a:off x="3479" y="2448"/>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8" name="Oval 337">
              <a:extLst>
                <a:ext uri="{FF2B5EF4-FFF2-40B4-BE49-F238E27FC236}">
                  <a16:creationId xmlns:a16="http://schemas.microsoft.com/office/drawing/2014/main" id="{30E28EFA-7A2A-BF4E-8DB6-7EB6BF03D652}"/>
                </a:ext>
              </a:extLst>
            </p:cNvPr>
            <p:cNvSpPr>
              <a:spLocks noChangeArrowheads="1"/>
            </p:cNvSpPr>
            <p:nvPr/>
          </p:nvSpPr>
          <p:spPr bwMode="auto">
            <a:xfrm>
              <a:off x="3544" y="2421"/>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39" name="Oval 338">
              <a:extLst>
                <a:ext uri="{FF2B5EF4-FFF2-40B4-BE49-F238E27FC236}">
                  <a16:creationId xmlns:a16="http://schemas.microsoft.com/office/drawing/2014/main" id="{78AA934D-1900-9E4A-9B64-B4F7BE7694AE}"/>
                </a:ext>
              </a:extLst>
            </p:cNvPr>
            <p:cNvSpPr>
              <a:spLocks noChangeArrowheads="1"/>
            </p:cNvSpPr>
            <p:nvPr/>
          </p:nvSpPr>
          <p:spPr bwMode="auto">
            <a:xfrm>
              <a:off x="3544" y="2421"/>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0" name="Oval 339">
              <a:extLst>
                <a:ext uri="{FF2B5EF4-FFF2-40B4-BE49-F238E27FC236}">
                  <a16:creationId xmlns:a16="http://schemas.microsoft.com/office/drawing/2014/main" id="{120216D5-8DF4-F944-B43F-170B509B074C}"/>
                </a:ext>
              </a:extLst>
            </p:cNvPr>
            <p:cNvSpPr>
              <a:spLocks noChangeArrowheads="1"/>
            </p:cNvSpPr>
            <p:nvPr/>
          </p:nvSpPr>
          <p:spPr bwMode="auto">
            <a:xfrm>
              <a:off x="3487" y="2430"/>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1" name="Oval 340">
              <a:extLst>
                <a:ext uri="{FF2B5EF4-FFF2-40B4-BE49-F238E27FC236}">
                  <a16:creationId xmlns:a16="http://schemas.microsoft.com/office/drawing/2014/main" id="{AEF55534-5D34-8649-824C-4DBC3AB6273C}"/>
                </a:ext>
              </a:extLst>
            </p:cNvPr>
            <p:cNvSpPr>
              <a:spLocks noChangeArrowheads="1"/>
            </p:cNvSpPr>
            <p:nvPr/>
          </p:nvSpPr>
          <p:spPr bwMode="auto">
            <a:xfrm>
              <a:off x="3503" y="2421"/>
              <a:ext cx="41"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2" name="Oval 341">
              <a:extLst>
                <a:ext uri="{FF2B5EF4-FFF2-40B4-BE49-F238E27FC236}">
                  <a16:creationId xmlns:a16="http://schemas.microsoft.com/office/drawing/2014/main" id="{D95A0AE5-B6FE-3146-B9DA-581CB68C062D}"/>
                </a:ext>
              </a:extLst>
            </p:cNvPr>
            <p:cNvSpPr>
              <a:spLocks noChangeArrowheads="1"/>
            </p:cNvSpPr>
            <p:nvPr/>
          </p:nvSpPr>
          <p:spPr bwMode="auto">
            <a:xfrm>
              <a:off x="3544" y="2412"/>
              <a:ext cx="40" cy="46"/>
            </a:xfrm>
            <a:prstGeom prst="ellipse">
              <a:avLst/>
            </a:prstGeom>
            <a:solidFill>
              <a:srgbClr val="CC99FF"/>
            </a:solidFill>
            <a:ln w="12700">
              <a:solidFill>
                <a:srgbClr val="CC99FF"/>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5943" name="Freeform 342">
              <a:extLst>
                <a:ext uri="{FF2B5EF4-FFF2-40B4-BE49-F238E27FC236}">
                  <a16:creationId xmlns:a16="http://schemas.microsoft.com/office/drawing/2014/main" id="{E17233AD-DEC9-1D46-9071-3CB9FB99FD45}"/>
                </a:ext>
              </a:extLst>
            </p:cNvPr>
            <p:cNvSpPr>
              <a:spLocks/>
            </p:cNvSpPr>
            <p:nvPr/>
          </p:nvSpPr>
          <p:spPr bwMode="auto">
            <a:xfrm>
              <a:off x="2869" y="2576"/>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4" name="Freeform 343">
              <a:extLst>
                <a:ext uri="{FF2B5EF4-FFF2-40B4-BE49-F238E27FC236}">
                  <a16:creationId xmlns:a16="http://schemas.microsoft.com/office/drawing/2014/main" id="{498E922E-4886-D948-86D9-7BD7A4F278A7}"/>
                </a:ext>
              </a:extLst>
            </p:cNvPr>
            <p:cNvSpPr>
              <a:spLocks/>
            </p:cNvSpPr>
            <p:nvPr/>
          </p:nvSpPr>
          <p:spPr bwMode="auto">
            <a:xfrm>
              <a:off x="2910" y="2540"/>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5" name="Freeform 344">
              <a:extLst>
                <a:ext uri="{FF2B5EF4-FFF2-40B4-BE49-F238E27FC236}">
                  <a16:creationId xmlns:a16="http://schemas.microsoft.com/office/drawing/2014/main" id="{65EF5460-4D1D-824C-904E-C37123262B55}"/>
                </a:ext>
              </a:extLst>
            </p:cNvPr>
            <p:cNvSpPr>
              <a:spLocks/>
            </p:cNvSpPr>
            <p:nvPr/>
          </p:nvSpPr>
          <p:spPr bwMode="auto">
            <a:xfrm>
              <a:off x="2950" y="2586"/>
              <a:ext cx="49" cy="54"/>
            </a:xfrm>
            <a:custGeom>
              <a:avLst/>
              <a:gdLst>
                <a:gd name="T0" fmla="*/ 25 w 49"/>
                <a:gd name="T1" fmla="*/ 0 h 54"/>
                <a:gd name="T2" fmla="*/ 49 w 49"/>
                <a:gd name="T3" fmla="*/ 54 h 54"/>
                <a:gd name="T4" fmla="*/ 0 w 49"/>
                <a:gd name="T5" fmla="*/ 54 h 54"/>
                <a:gd name="T6" fmla="*/ 25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5" y="0"/>
                  </a:moveTo>
                  <a:lnTo>
                    <a:pt x="49" y="54"/>
                  </a:lnTo>
                  <a:lnTo>
                    <a:pt x="0" y="54"/>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6" name="Freeform 345">
              <a:extLst>
                <a:ext uri="{FF2B5EF4-FFF2-40B4-BE49-F238E27FC236}">
                  <a16:creationId xmlns:a16="http://schemas.microsoft.com/office/drawing/2014/main" id="{AB9FBB1E-4E2B-9B4A-B4CE-82681B9ED44D}"/>
                </a:ext>
              </a:extLst>
            </p:cNvPr>
            <p:cNvSpPr>
              <a:spLocks/>
            </p:cNvSpPr>
            <p:nvPr/>
          </p:nvSpPr>
          <p:spPr bwMode="auto">
            <a:xfrm>
              <a:off x="2902" y="2613"/>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7" name="Freeform 346">
              <a:extLst>
                <a:ext uri="{FF2B5EF4-FFF2-40B4-BE49-F238E27FC236}">
                  <a16:creationId xmlns:a16="http://schemas.microsoft.com/office/drawing/2014/main" id="{67B0BA00-9C21-894A-9055-88CD6B6C8E5C}"/>
                </a:ext>
              </a:extLst>
            </p:cNvPr>
            <p:cNvSpPr>
              <a:spLocks/>
            </p:cNvSpPr>
            <p:nvPr/>
          </p:nvSpPr>
          <p:spPr bwMode="auto">
            <a:xfrm>
              <a:off x="2885" y="264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48" name="Freeform 347">
              <a:extLst>
                <a:ext uri="{FF2B5EF4-FFF2-40B4-BE49-F238E27FC236}">
                  <a16:creationId xmlns:a16="http://schemas.microsoft.com/office/drawing/2014/main" id="{CA2B8F61-F933-EC48-80B1-184B6C17184A}"/>
                </a:ext>
              </a:extLst>
            </p:cNvPr>
            <p:cNvSpPr>
              <a:spLocks/>
            </p:cNvSpPr>
            <p:nvPr/>
          </p:nvSpPr>
          <p:spPr bwMode="auto">
            <a:xfrm>
              <a:off x="2926" y="2650"/>
              <a:ext cx="49" cy="54"/>
            </a:xfrm>
            <a:custGeom>
              <a:avLst/>
              <a:gdLst>
                <a:gd name="T0" fmla="*/ 24 w 49"/>
                <a:gd name="T1" fmla="*/ 0 h 54"/>
                <a:gd name="T2" fmla="*/ 49 w 49"/>
                <a:gd name="T3" fmla="*/ 54 h 54"/>
                <a:gd name="T4" fmla="*/ 0 w 49"/>
                <a:gd name="T5" fmla="*/ 54 h 54"/>
                <a:gd name="T6" fmla="*/ 24 w 49"/>
                <a:gd name="T7" fmla="*/ 0 h 54"/>
                <a:gd name="T8" fmla="*/ 0 60000 65536"/>
                <a:gd name="T9" fmla="*/ 0 60000 65536"/>
                <a:gd name="T10" fmla="*/ 0 60000 65536"/>
                <a:gd name="T11" fmla="*/ 0 60000 65536"/>
                <a:gd name="T12" fmla="*/ 0 w 49"/>
                <a:gd name="T13" fmla="*/ 0 h 54"/>
                <a:gd name="T14" fmla="*/ 49 w 49"/>
                <a:gd name="T15" fmla="*/ 54 h 54"/>
              </a:gdLst>
              <a:ahLst/>
              <a:cxnLst>
                <a:cxn ang="T8">
                  <a:pos x="T0" y="T1"/>
                </a:cxn>
                <a:cxn ang="T9">
                  <a:pos x="T2" y="T3"/>
                </a:cxn>
                <a:cxn ang="T10">
                  <a:pos x="T4" y="T5"/>
                </a:cxn>
                <a:cxn ang="T11">
                  <a:pos x="T6" y="T7"/>
                </a:cxn>
              </a:cxnLst>
              <a:rect l="T12" t="T13" r="T14" b="T15"/>
              <a:pathLst>
                <a:path w="49" h="54">
                  <a:moveTo>
                    <a:pt x="24" y="0"/>
                  </a:moveTo>
                  <a:lnTo>
                    <a:pt x="49" y="54"/>
                  </a:lnTo>
                  <a:lnTo>
                    <a:pt x="0" y="54"/>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49" name="Freeform 348">
              <a:extLst>
                <a:ext uri="{FF2B5EF4-FFF2-40B4-BE49-F238E27FC236}">
                  <a16:creationId xmlns:a16="http://schemas.microsoft.com/office/drawing/2014/main" id="{160B1FC6-6CF6-634D-B4B2-1CC3574077BF}"/>
                </a:ext>
              </a:extLst>
            </p:cNvPr>
            <p:cNvSpPr>
              <a:spLocks/>
            </p:cNvSpPr>
            <p:nvPr/>
          </p:nvSpPr>
          <p:spPr bwMode="auto">
            <a:xfrm>
              <a:off x="2983" y="2622"/>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0" name="Freeform 349">
              <a:extLst>
                <a:ext uri="{FF2B5EF4-FFF2-40B4-BE49-F238E27FC236}">
                  <a16:creationId xmlns:a16="http://schemas.microsoft.com/office/drawing/2014/main" id="{63722FAC-C1C1-0246-8527-3182040EDD6F}"/>
                </a:ext>
              </a:extLst>
            </p:cNvPr>
            <p:cNvSpPr>
              <a:spLocks/>
            </p:cNvSpPr>
            <p:nvPr/>
          </p:nvSpPr>
          <p:spPr bwMode="auto">
            <a:xfrm>
              <a:off x="3007" y="2595"/>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1" name="Freeform 350">
              <a:extLst>
                <a:ext uri="{FF2B5EF4-FFF2-40B4-BE49-F238E27FC236}">
                  <a16:creationId xmlns:a16="http://schemas.microsoft.com/office/drawing/2014/main" id="{62C793D7-83EE-8C46-85D0-C92CAAFC5044}"/>
                </a:ext>
              </a:extLst>
            </p:cNvPr>
            <p:cNvSpPr>
              <a:spLocks/>
            </p:cNvSpPr>
            <p:nvPr/>
          </p:nvSpPr>
          <p:spPr bwMode="auto">
            <a:xfrm>
              <a:off x="3056" y="2576"/>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2" name="Freeform 351">
              <a:extLst>
                <a:ext uri="{FF2B5EF4-FFF2-40B4-BE49-F238E27FC236}">
                  <a16:creationId xmlns:a16="http://schemas.microsoft.com/office/drawing/2014/main" id="{642AEB53-65F2-9746-87FA-B0D1994BD820}"/>
                </a:ext>
              </a:extLst>
            </p:cNvPr>
            <p:cNvSpPr>
              <a:spLocks/>
            </p:cNvSpPr>
            <p:nvPr/>
          </p:nvSpPr>
          <p:spPr bwMode="auto">
            <a:xfrm>
              <a:off x="3072" y="2558"/>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3" name="Freeform 352">
              <a:extLst>
                <a:ext uri="{FF2B5EF4-FFF2-40B4-BE49-F238E27FC236}">
                  <a16:creationId xmlns:a16="http://schemas.microsoft.com/office/drawing/2014/main" id="{5FBAEE52-BA95-2345-A2F3-5C46F1569EF3}"/>
                </a:ext>
              </a:extLst>
            </p:cNvPr>
            <p:cNvSpPr>
              <a:spLocks/>
            </p:cNvSpPr>
            <p:nvPr/>
          </p:nvSpPr>
          <p:spPr bwMode="auto">
            <a:xfrm>
              <a:off x="3097" y="2558"/>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4" name="Freeform 353">
              <a:extLst>
                <a:ext uri="{FF2B5EF4-FFF2-40B4-BE49-F238E27FC236}">
                  <a16:creationId xmlns:a16="http://schemas.microsoft.com/office/drawing/2014/main" id="{3E670316-330C-CF41-802A-D1EEB7622ED9}"/>
                </a:ext>
              </a:extLst>
            </p:cNvPr>
            <p:cNvSpPr>
              <a:spLocks/>
            </p:cNvSpPr>
            <p:nvPr/>
          </p:nvSpPr>
          <p:spPr bwMode="auto">
            <a:xfrm>
              <a:off x="3137" y="254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5" name="Freeform 354">
              <a:extLst>
                <a:ext uri="{FF2B5EF4-FFF2-40B4-BE49-F238E27FC236}">
                  <a16:creationId xmlns:a16="http://schemas.microsoft.com/office/drawing/2014/main" id="{9FF7740D-BD5E-4141-8573-39C49F0D7EE5}"/>
                </a:ext>
              </a:extLst>
            </p:cNvPr>
            <p:cNvSpPr>
              <a:spLocks/>
            </p:cNvSpPr>
            <p:nvPr/>
          </p:nvSpPr>
          <p:spPr bwMode="auto">
            <a:xfrm>
              <a:off x="3186" y="2549"/>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56" name="Freeform 355">
              <a:extLst>
                <a:ext uri="{FF2B5EF4-FFF2-40B4-BE49-F238E27FC236}">
                  <a16:creationId xmlns:a16="http://schemas.microsoft.com/office/drawing/2014/main" id="{79806DB4-7EB1-2B42-AAC7-7F6E73BA499D}"/>
                </a:ext>
              </a:extLst>
            </p:cNvPr>
            <p:cNvSpPr>
              <a:spLocks/>
            </p:cNvSpPr>
            <p:nvPr/>
          </p:nvSpPr>
          <p:spPr bwMode="auto">
            <a:xfrm>
              <a:off x="3202" y="2531"/>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7" name="Freeform 356">
              <a:extLst>
                <a:ext uri="{FF2B5EF4-FFF2-40B4-BE49-F238E27FC236}">
                  <a16:creationId xmlns:a16="http://schemas.microsoft.com/office/drawing/2014/main" id="{40946FA6-771B-8B48-954F-41430A3E22BB}"/>
                </a:ext>
              </a:extLst>
            </p:cNvPr>
            <p:cNvSpPr>
              <a:spLocks/>
            </p:cNvSpPr>
            <p:nvPr/>
          </p:nvSpPr>
          <p:spPr bwMode="auto">
            <a:xfrm>
              <a:off x="3210" y="2540"/>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8" name="Freeform 357">
              <a:extLst>
                <a:ext uri="{FF2B5EF4-FFF2-40B4-BE49-F238E27FC236}">
                  <a16:creationId xmlns:a16="http://schemas.microsoft.com/office/drawing/2014/main" id="{075DFF7B-FE12-AA4A-9119-9FF1F09F07F3}"/>
                </a:ext>
              </a:extLst>
            </p:cNvPr>
            <p:cNvSpPr>
              <a:spLocks/>
            </p:cNvSpPr>
            <p:nvPr/>
          </p:nvSpPr>
          <p:spPr bwMode="auto">
            <a:xfrm>
              <a:off x="3194" y="2549"/>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59" name="Freeform 358">
              <a:extLst>
                <a:ext uri="{FF2B5EF4-FFF2-40B4-BE49-F238E27FC236}">
                  <a16:creationId xmlns:a16="http://schemas.microsoft.com/office/drawing/2014/main" id="{8B3CAF87-952C-0D45-ACDA-CD5F623609F3}"/>
                </a:ext>
              </a:extLst>
            </p:cNvPr>
            <p:cNvSpPr>
              <a:spLocks/>
            </p:cNvSpPr>
            <p:nvPr/>
          </p:nvSpPr>
          <p:spPr bwMode="auto">
            <a:xfrm>
              <a:off x="3243" y="2549"/>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0" name="Freeform 359">
              <a:extLst>
                <a:ext uri="{FF2B5EF4-FFF2-40B4-BE49-F238E27FC236}">
                  <a16:creationId xmlns:a16="http://schemas.microsoft.com/office/drawing/2014/main" id="{FC5D86E2-72AD-E54B-BDD4-1415ABD0187B}"/>
                </a:ext>
              </a:extLst>
            </p:cNvPr>
            <p:cNvSpPr>
              <a:spLocks/>
            </p:cNvSpPr>
            <p:nvPr/>
          </p:nvSpPr>
          <p:spPr bwMode="auto">
            <a:xfrm>
              <a:off x="3275" y="2531"/>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61" name="Freeform 360">
              <a:extLst>
                <a:ext uri="{FF2B5EF4-FFF2-40B4-BE49-F238E27FC236}">
                  <a16:creationId xmlns:a16="http://schemas.microsoft.com/office/drawing/2014/main" id="{4B81C605-CA4A-B145-84A6-CE18B5EA67A0}"/>
                </a:ext>
              </a:extLst>
            </p:cNvPr>
            <p:cNvSpPr>
              <a:spLocks/>
            </p:cNvSpPr>
            <p:nvPr/>
          </p:nvSpPr>
          <p:spPr bwMode="auto">
            <a:xfrm>
              <a:off x="3300" y="2503"/>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2" name="Freeform 361">
              <a:extLst>
                <a:ext uri="{FF2B5EF4-FFF2-40B4-BE49-F238E27FC236}">
                  <a16:creationId xmlns:a16="http://schemas.microsoft.com/office/drawing/2014/main" id="{78766A02-BCBE-934B-843C-8FD1BF4FAB13}"/>
                </a:ext>
              </a:extLst>
            </p:cNvPr>
            <p:cNvSpPr>
              <a:spLocks/>
            </p:cNvSpPr>
            <p:nvPr/>
          </p:nvSpPr>
          <p:spPr bwMode="auto">
            <a:xfrm>
              <a:off x="3340" y="2512"/>
              <a:ext cx="49" cy="55"/>
            </a:xfrm>
            <a:custGeom>
              <a:avLst/>
              <a:gdLst>
                <a:gd name="T0" fmla="*/ 25 w 49"/>
                <a:gd name="T1" fmla="*/ 0 h 55"/>
                <a:gd name="T2" fmla="*/ 49 w 49"/>
                <a:gd name="T3" fmla="*/ 55 h 55"/>
                <a:gd name="T4" fmla="*/ 0 w 49"/>
                <a:gd name="T5" fmla="*/ 55 h 55"/>
                <a:gd name="T6" fmla="*/ 25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5" y="0"/>
                  </a:moveTo>
                  <a:lnTo>
                    <a:pt x="49" y="55"/>
                  </a:lnTo>
                  <a:lnTo>
                    <a:pt x="0" y="55"/>
                  </a:lnTo>
                  <a:lnTo>
                    <a:pt x="25" y="0"/>
                  </a:lnTo>
                  <a:close/>
                </a:path>
              </a:pathLst>
            </a:custGeom>
            <a:solidFill>
              <a:srgbClr val="FFFF00"/>
            </a:solidFill>
            <a:ln w="12700">
              <a:solidFill>
                <a:srgbClr val="FFFF00"/>
              </a:solidFill>
              <a:round/>
              <a:headEnd/>
              <a:tailEnd/>
            </a:ln>
          </p:spPr>
          <p:txBody>
            <a:bodyPr/>
            <a:lstStyle/>
            <a:p>
              <a:endParaRPr lang="en-US" sz="2160"/>
            </a:p>
          </p:txBody>
        </p:sp>
        <p:sp>
          <p:nvSpPr>
            <p:cNvPr id="35963" name="Freeform 362">
              <a:extLst>
                <a:ext uri="{FF2B5EF4-FFF2-40B4-BE49-F238E27FC236}">
                  <a16:creationId xmlns:a16="http://schemas.microsoft.com/office/drawing/2014/main" id="{D5873CE6-8DEF-8C40-AC3F-5588D0743018}"/>
                </a:ext>
              </a:extLst>
            </p:cNvPr>
            <p:cNvSpPr>
              <a:spLocks/>
            </p:cNvSpPr>
            <p:nvPr/>
          </p:nvSpPr>
          <p:spPr bwMode="auto">
            <a:xfrm>
              <a:off x="3381" y="2503"/>
              <a:ext cx="49" cy="55"/>
            </a:xfrm>
            <a:custGeom>
              <a:avLst/>
              <a:gdLst>
                <a:gd name="T0" fmla="*/ 24 w 49"/>
                <a:gd name="T1" fmla="*/ 0 h 55"/>
                <a:gd name="T2" fmla="*/ 49 w 49"/>
                <a:gd name="T3" fmla="*/ 55 h 55"/>
                <a:gd name="T4" fmla="*/ 0 w 49"/>
                <a:gd name="T5" fmla="*/ 55 h 55"/>
                <a:gd name="T6" fmla="*/ 24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24" y="0"/>
                  </a:moveTo>
                  <a:lnTo>
                    <a:pt x="49"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4" name="Freeform 363">
              <a:extLst>
                <a:ext uri="{FF2B5EF4-FFF2-40B4-BE49-F238E27FC236}">
                  <a16:creationId xmlns:a16="http://schemas.microsoft.com/office/drawing/2014/main" id="{CC893022-C61D-F241-9306-9092B531636F}"/>
                </a:ext>
              </a:extLst>
            </p:cNvPr>
            <p:cNvSpPr>
              <a:spLocks/>
            </p:cNvSpPr>
            <p:nvPr/>
          </p:nvSpPr>
          <p:spPr bwMode="auto">
            <a:xfrm>
              <a:off x="3422" y="2503"/>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5" name="Freeform 364">
              <a:extLst>
                <a:ext uri="{FF2B5EF4-FFF2-40B4-BE49-F238E27FC236}">
                  <a16:creationId xmlns:a16="http://schemas.microsoft.com/office/drawing/2014/main" id="{C3203623-5280-0D48-AD5F-5CEBA3410187}"/>
                </a:ext>
              </a:extLst>
            </p:cNvPr>
            <p:cNvSpPr>
              <a:spLocks/>
            </p:cNvSpPr>
            <p:nvPr/>
          </p:nvSpPr>
          <p:spPr bwMode="auto">
            <a:xfrm>
              <a:off x="3487" y="2494"/>
              <a:ext cx="48" cy="55"/>
            </a:xfrm>
            <a:custGeom>
              <a:avLst/>
              <a:gdLst>
                <a:gd name="T0" fmla="*/ 24 w 48"/>
                <a:gd name="T1" fmla="*/ 0 h 55"/>
                <a:gd name="T2" fmla="*/ 48 w 48"/>
                <a:gd name="T3" fmla="*/ 55 h 55"/>
                <a:gd name="T4" fmla="*/ 0 w 48"/>
                <a:gd name="T5" fmla="*/ 55 h 55"/>
                <a:gd name="T6" fmla="*/ 24 w 48"/>
                <a:gd name="T7" fmla="*/ 0 h 55"/>
                <a:gd name="T8" fmla="*/ 0 60000 65536"/>
                <a:gd name="T9" fmla="*/ 0 60000 65536"/>
                <a:gd name="T10" fmla="*/ 0 60000 65536"/>
                <a:gd name="T11" fmla="*/ 0 60000 65536"/>
                <a:gd name="T12" fmla="*/ 0 w 48"/>
                <a:gd name="T13" fmla="*/ 0 h 55"/>
                <a:gd name="T14" fmla="*/ 48 w 48"/>
                <a:gd name="T15" fmla="*/ 55 h 55"/>
              </a:gdLst>
              <a:ahLst/>
              <a:cxnLst>
                <a:cxn ang="T8">
                  <a:pos x="T0" y="T1"/>
                </a:cxn>
                <a:cxn ang="T9">
                  <a:pos x="T2" y="T3"/>
                </a:cxn>
                <a:cxn ang="T10">
                  <a:pos x="T4" y="T5"/>
                </a:cxn>
                <a:cxn ang="T11">
                  <a:pos x="T6" y="T7"/>
                </a:cxn>
              </a:cxnLst>
              <a:rect l="T12" t="T13" r="T14" b="T15"/>
              <a:pathLst>
                <a:path w="48" h="55">
                  <a:moveTo>
                    <a:pt x="24" y="0"/>
                  </a:moveTo>
                  <a:lnTo>
                    <a:pt x="48" y="55"/>
                  </a:lnTo>
                  <a:lnTo>
                    <a:pt x="0" y="55"/>
                  </a:lnTo>
                  <a:lnTo>
                    <a:pt x="24" y="0"/>
                  </a:lnTo>
                  <a:close/>
                </a:path>
              </a:pathLst>
            </a:custGeom>
            <a:solidFill>
              <a:srgbClr val="FFFF00"/>
            </a:solidFill>
            <a:ln w="12700">
              <a:solidFill>
                <a:srgbClr val="FFFF00"/>
              </a:solidFill>
              <a:round/>
              <a:headEnd/>
              <a:tailEnd/>
            </a:ln>
          </p:spPr>
          <p:txBody>
            <a:bodyPr/>
            <a:lstStyle/>
            <a:p>
              <a:endParaRPr lang="en-US" sz="2160"/>
            </a:p>
          </p:txBody>
        </p:sp>
        <p:sp>
          <p:nvSpPr>
            <p:cNvPr id="35966" name="Freeform 365">
              <a:extLst>
                <a:ext uri="{FF2B5EF4-FFF2-40B4-BE49-F238E27FC236}">
                  <a16:creationId xmlns:a16="http://schemas.microsoft.com/office/drawing/2014/main" id="{34B7BACC-0080-6247-A78A-57799E2217EC}"/>
                </a:ext>
              </a:extLst>
            </p:cNvPr>
            <p:cNvSpPr>
              <a:spLocks/>
            </p:cNvSpPr>
            <p:nvPr/>
          </p:nvSpPr>
          <p:spPr bwMode="auto">
            <a:xfrm>
              <a:off x="2853" y="2202"/>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67" name="Freeform 366">
              <a:extLst>
                <a:ext uri="{FF2B5EF4-FFF2-40B4-BE49-F238E27FC236}">
                  <a16:creationId xmlns:a16="http://schemas.microsoft.com/office/drawing/2014/main" id="{EF171417-CF0D-6844-92BE-DD7A521ECBFA}"/>
                </a:ext>
              </a:extLst>
            </p:cNvPr>
            <p:cNvSpPr>
              <a:spLocks/>
            </p:cNvSpPr>
            <p:nvPr/>
          </p:nvSpPr>
          <p:spPr bwMode="auto">
            <a:xfrm>
              <a:off x="2877" y="2211"/>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68" name="Freeform 367">
              <a:extLst>
                <a:ext uri="{FF2B5EF4-FFF2-40B4-BE49-F238E27FC236}">
                  <a16:creationId xmlns:a16="http://schemas.microsoft.com/office/drawing/2014/main" id="{6A51A04B-DD06-EB48-B14F-DBADF077A022}"/>
                </a:ext>
              </a:extLst>
            </p:cNvPr>
            <p:cNvSpPr>
              <a:spLocks/>
            </p:cNvSpPr>
            <p:nvPr/>
          </p:nvSpPr>
          <p:spPr bwMode="auto">
            <a:xfrm>
              <a:off x="2902" y="2266"/>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69" name="Freeform 368">
              <a:extLst>
                <a:ext uri="{FF2B5EF4-FFF2-40B4-BE49-F238E27FC236}">
                  <a16:creationId xmlns:a16="http://schemas.microsoft.com/office/drawing/2014/main" id="{35FC4EF8-B8AA-7C4A-8454-2E388341A0AE}"/>
                </a:ext>
              </a:extLst>
            </p:cNvPr>
            <p:cNvSpPr>
              <a:spLocks/>
            </p:cNvSpPr>
            <p:nvPr/>
          </p:nvSpPr>
          <p:spPr bwMode="auto">
            <a:xfrm>
              <a:off x="2934" y="2220"/>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0" name="Freeform 369">
              <a:extLst>
                <a:ext uri="{FF2B5EF4-FFF2-40B4-BE49-F238E27FC236}">
                  <a16:creationId xmlns:a16="http://schemas.microsoft.com/office/drawing/2014/main" id="{735E9A8C-371A-964E-8FB5-F7DDB9A33679}"/>
                </a:ext>
              </a:extLst>
            </p:cNvPr>
            <p:cNvSpPr>
              <a:spLocks/>
            </p:cNvSpPr>
            <p:nvPr/>
          </p:nvSpPr>
          <p:spPr bwMode="auto">
            <a:xfrm>
              <a:off x="2967" y="2202"/>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1" name="Freeform 370">
              <a:extLst>
                <a:ext uri="{FF2B5EF4-FFF2-40B4-BE49-F238E27FC236}">
                  <a16:creationId xmlns:a16="http://schemas.microsoft.com/office/drawing/2014/main" id="{83AE6594-B272-C949-ABB1-B8B8FAA42211}"/>
                </a:ext>
              </a:extLst>
            </p:cNvPr>
            <p:cNvSpPr>
              <a:spLocks/>
            </p:cNvSpPr>
            <p:nvPr/>
          </p:nvSpPr>
          <p:spPr bwMode="auto">
            <a:xfrm>
              <a:off x="2983" y="2129"/>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2" name="Freeform 371">
              <a:extLst>
                <a:ext uri="{FF2B5EF4-FFF2-40B4-BE49-F238E27FC236}">
                  <a16:creationId xmlns:a16="http://schemas.microsoft.com/office/drawing/2014/main" id="{00D6FA7B-8C81-F24D-BD1F-64893540CF13}"/>
                </a:ext>
              </a:extLst>
            </p:cNvPr>
            <p:cNvSpPr>
              <a:spLocks/>
            </p:cNvSpPr>
            <p:nvPr/>
          </p:nvSpPr>
          <p:spPr bwMode="auto">
            <a:xfrm>
              <a:off x="3007" y="2092"/>
              <a:ext cx="33" cy="37"/>
            </a:xfrm>
            <a:custGeom>
              <a:avLst/>
              <a:gdLst>
                <a:gd name="T0" fmla="*/ 17 w 33"/>
                <a:gd name="T1" fmla="*/ 0 h 37"/>
                <a:gd name="T2" fmla="*/ 33 w 33"/>
                <a:gd name="T3" fmla="*/ 18 h 37"/>
                <a:gd name="T4" fmla="*/ 17 w 33"/>
                <a:gd name="T5" fmla="*/ 37 h 37"/>
                <a:gd name="T6" fmla="*/ 0 w 33"/>
                <a:gd name="T7" fmla="*/ 18 h 37"/>
                <a:gd name="T8" fmla="*/ 17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7" y="0"/>
                  </a:moveTo>
                  <a:lnTo>
                    <a:pt x="33" y="18"/>
                  </a:lnTo>
                  <a:lnTo>
                    <a:pt x="17" y="37"/>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3" name="Freeform 372">
              <a:extLst>
                <a:ext uri="{FF2B5EF4-FFF2-40B4-BE49-F238E27FC236}">
                  <a16:creationId xmlns:a16="http://schemas.microsoft.com/office/drawing/2014/main" id="{7FF42C29-F399-3047-9C0D-7355271E08E3}"/>
                </a:ext>
              </a:extLst>
            </p:cNvPr>
            <p:cNvSpPr>
              <a:spLocks/>
            </p:cNvSpPr>
            <p:nvPr/>
          </p:nvSpPr>
          <p:spPr bwMode="auto">
            <a:xfrm>
              <a:off x="3032" y="2183"/>
              <a:ext cx="32" cy="37"/>
            </a:xfrm>
            <a:custGeom>
              <a:avLst/>
              <a:gdLst>
                <a:gd name="T0" fmla="*/ 16 w 32"/>
                <a:gd name="T1" fmla="*/ 0 h 37"/>
                <a:gd name="T2" fmla="*/ 32 w 32"/>
                <a:gd name="T3" fmla="*/ 19 h 37"/>
                <a:gd name="T4" fmla="*/ 16 w 32"/>
                <a:gd name="T5" fmla="*/ 37 h 37"/>
                <a:gd name="T6" fmla="*/ 0 w 32"/>
                <a:gd name="T7" fmla="*/ 19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4" name="Freeform 373">
              <a:extLst>
                <a:ext uri="{FF2B5EF4-FFF2-40B4-BE49-F238E27FC236}">
                  <a16:creationId xmlns:a16="http://schemas.microsoft.com/office/drawing/2014/main" id="{1D55E4CF-9CF2-AE4C-AD90-6B67C60D8773}"/>
                </a:ext>
              </a:extLst>
            </p:cNvPr>
            <p:cNvSpPr>
              <a:spLocks/>
            </p:cNvSpPr>
            <p:nvPr/>
          </p:nvSpPr>
          <p:spPr bwMode="auto">
            <a:xfrm>
              <a:off x="3056" y="2101"/>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5" name="Freeform 374">
              <a:extLst>
                <a:ext uri="{FF2B5EF4-FFF2-40B4-BE49-F238E27FC236}">
                  <a16:creationId xmlns:a16="http://schemas.microsoft.com/office/drawing/2014/main" id="{A06BE862-C29D-5B41-A3AB-2BCD407C1C3D}"/>
                </a:ext>
              </a:extLst>
            </p:cNvPr>
            <p:cNvSpPr>
              <a:spLocks/>
            </p:cNvSpPr>
            <p:nvPr/>
          </p:nvSpPr>
          <p:spPr bwMode="auto">
            <a:xfrm>
              <a:off x="3072" y="2074"/>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6" name="Freeform 375">
              <a:extLst>
                <a:ext uri="{FF2B5EF4-FFF2-40B4-BE49-F238E27FC236}">
                  <a16:creationId xmlns:a16="http://schemas.microsoft.com/office/drawing/2014/main" id="{F062E8D2-1AE6-7040-ABAC-5DFAA80228AE}"/>
                </a:ext>
              </a:extLst>
            </p:cNvPr>
            <p:cNvSpPr>
              <a:spLocks/>
            </p:cNvSpPr>
            <p:nvPr/>
          </p:nvSpPr>
          <p:spPr bwMode="auto">
            <a:xfrm>
              <a:off x="3097" y="2156"/>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7" name="Freeform 376">
              <a:extLst>
                <a:ext uri="{FF2B5EF4-FFF2-40B4-BE49-F238E27FC236}">
                  <a16:creationId xmlns:a16="http://schemas.microsoft.com/office/drawing/2014/main" id="{04E2C6B1-9404-8D4B-850F-676F37CCC297}"/>
                </a:ext>
              </a:extLst>
            </p:cNvPr>
            <p:cNvSpPr>
              <a:spLocks/>
            </p:cNvSpPr>
            <p:nvPr/>
          </p:nvSpPr>
          <p:spPr bwMode="auto">
            <a:xfrm>
              <a:off x="3121" y="2147"/>
              <a:ext cx="33" cy="36"/>
            </a:xfrm>
            <a:custGeom>
              <a:avLst/>
              <a:gdLst>
                <a:gd name="T0" fmla="*/ 16 w 33"/>
                <a:gd name="T1" fmla="*/ 0 h 36"/>
                <a:gd name="T2" fmla="*/ 33 w 33"/>
                <a:gd name="T3" fmla="*/ 18 h 36"/>
                <a:gd name="T4" fmla="*/ 16 w 33"/>
                <a:gd name="T5" fmla="*/ 36 h 36"/>
                <a:gd name="T6" fmla="*/ 0 w 33"/>
                <a:gd name="T7" fmla="*/ 18 h 36"/>
                <a:gd name="T8" fmla="*/ 16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6" y="0"/>
                  </a:moveTo>
                  <a:lnTo>
                    <a:pt x="33"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78" name="Freeform 377">
              <a:extLst>
                <a:ext uri="{FF2B5EF4-FFF2-40B4-BE49-F238E27FC236}">
                  <a16:creationId xmlns:a16="http://schemas.microsoft.com/office/drawing/2014/main" id="{BF20FB6B-190A-6E4F-8EB5-04C0A59F91C4}"/>
                </a:ext>
              </a:extLst>
            </p:cNvPr>
            <p:cNvSpPr>
              <a:spLocks/>
            </p:cNvSpPr>
            <p:nvPr/>
          </p:nvSpPr>
          <p:spPr bwMode="auto">
            <a:xfrm>
              <a:off x="3145" y="2156"/>
              <a:ext cx="33" cy="36"/>
            </a:xfrm>
            <a:custGeom>
              <a:avLst/>
              <a:gdLst>
                <a:gd name="T0" fmla="*/ 17 w 33"/>
                <a:gd name="T1" fmla="*/ 0 h 36"/>
                <a:gd name="T2" fmla="*/ 33 w 33"/>
                <a:gd name="T3" fmla="*/ 18 h 36"/>
                <a:gd name="T4" fmla="*/ 17 w 33"/>
                <a:gd name="T5" fmla="*/ 36 h 36"/>
                <a:gd name="T6" fmla="*/ 0 w 33"/>
                <a:gd name="T7" fmla="*/ 18 h 36"/>
                <a:gd name="T8" fmla="*/ 17 w 33"/>
                <a:gd name="T9" fmla="*/ 0 h 36"/>
                <a:gd name="T10" fmla="*/ 0 60000 65536"/>
                <a:gd name="T11" fmla="*/ 0 60000 65536"/>
                <a:gd name="T12" fmla="*/ 0 60000 65536"/>
                <a:gd name="T13" fmla="*/ 0 60000 65536"/>
                <a:gd name="T14" fmla="*/ 0 60000 65536"/>
                <a:gd name="T15" fmla="*/ 0 w 33"/>
                <a:gd name="T16" fmla="*/ 0 h 36"/>
                <a:gd name="T17" fmla="*/ 33 w 33"/>
                <a:gd name="T18" fmla="*/ 36 h 36"/>
              </a:gdLst>
              <a:ahLst/>
              <a:cxnLst>
                <a:cxn ang="T10">
                  <a:pos x="T0" y="T1"/>
                </a:cxn>
                <a:cxn ang="T11">
                  <a:pos x="T2" y="T3"/>
                </a:cxn>
                <a:cxn ang="T12">
                  <a:pos x="T4" y="T5"/>
                </a:cxn>
                <a:cxn ang="T13">
                  <a:pos x="T6" y="T7"/>
                </a:cxn>
                <a:cxn ang="T14">
                  <a:pos x="T8" y="T9"/>
                </a:cxn>
              </a:cxnLst>
              <a:rect l="T15" t="T16" r="T17" b="T18"/>
              <a:pathLst>
                <a:path w="33" h="36">
                  <a:moveTo>
                    <a:pt x="17" y="0"/>
                  </a:moveTo>
                  <a:lnTo>
                    <a:pt x="33" y="18"/>
                  </a:lnTo>
                  <a:lnTo>
                    <a:pt x="17" y="36"/>
                  </a:lnTo>
                  <a:lnTo>
                    <a:pt x="0" y="18"/>
                  </a:lnTo>
                  <a:lnTo>
                    <a:pt x="17" y="0"/>
                  </a:lnTo>
                  <a:close/>
                </a:path>
              </a:pathLst>
            </a:custGeom>
            <a:solidFill>
              <a:srgbClr val="339933"/>
            </a:solidFill>
            <a:ln w="12700">
              <a:solidFill>
                <a:srgbClr val="339933"/>
              </a:solidFill>
              <a:round/>
              <a:headEnd/>
              <a:tailEnd/>
            </a:ln>
          </p:spPr>
          <p:txBody>
            <a:bodyPr/>
            <a:lstStyle/>
            <a:p>
              <a:endParaRPr lang="en-US" sz="2160"/>
            </a:p>
          </p:txBody>
        </p:sp>
        <p:sp>
          <p:nvSpPr>
            <p:cNvPr id="35979" name="Freeform 378">
              <a:extLst>
                <a:ext uri="{FF2B5EF4-FFF2-40B4-BE49-F238E27FC236}">
                  <a16:creationId xmlns:a16="http://schemas.microsoft.com/office/drawing/2014/main" id="{82036C69-AE84-F447-9B7F-E8F069C9CACA}"/>
                </a:ext>
              </a:extLst>
            </p:cNvPr>
            <p:cNvSpPr>
              <a:spLocks/>
            </p:cNvSpPr>
            <p:nvPr/>
          </p:nvSpPr>
          <p:spPr bwMode="auto">
            <a:xfrm>
              <a:off x="3170" y="2074"/>
              <a:ext cx="32" cy="36"/>
            </a:xfrm>
            <a:custGeom>
              <a:avLst/>
              <a:gdLst>
                <a:gd name="T0" fmla="*/ 16 w 32"/>
                <a:gd name="T1" fmla="*/ 0 h 36"/>
                <a:gd name="T2" fmla="*/ 32 w 32"/>
                <a:gd name="T3" fmla="*/ 18 h 36"/>
                <a:gd name="T4" fmla="*/ 16 w 32"/>
                <a:gd name="T5" fmla="*/ 36 h 36"/>
                <a:gd name="T6" fmla="*/ 0 w 32"/>
                <a:gd name="T7" fmla="*/ 18 h 36"/>
                <a:gd name="T8" fmla="*/ 16 w 32"/>
                <a:gd name="T9" fmla="*/ 0 h 36"/>
                <a:gd name="T10" fmla="*/ 0 60000 65536"/>
                <a:gd name="T11" fmla="*/ 0 60000 65536"/>
                <a:gd name="T12" fmla="*/ 0 60000 65536"/>
                <a:gd name="T13" fmla="*/ 0 60000 65536"/>
                <a:gd name="T14" fmla="*/ 0 60000 65536"/>
                <a:gd name="T15" fmla="*/ 0 w 32"/>
                <a:gd name="T16" fmla="*/ 0 h 36"/>
                <a:gd name="T17" fmla="*/ 32 w 32"/>
                <a:gd name="T18" fmla="*/ 36 h 36"/>
              </a:gdLst>
              <a:ahLst/>
              <a:cxnLst>
                <a:cxn ang="T10">
                  <a:pos x="T0" y="T1"/>
                </a:cxn>
                <a:cxn ang="T11">
                  <a:pos x="T2" y="T3"/>
                </a:cxn>
                <a:cxn ang="T12">
                  <a:pos x="T4" y="T5"/>
                </a:cxn>
                <a:cxn ang="T13">
                  <a:pos x="T6" y="T7"/>
                </a:cxn>
                <a:cxn ang="T14">
                  <a:pos x="T8" y="T9"/>
                </a:cxn>
              </a:cxnLst>
              <a:rect l="T15" t="T16" r="T17" b="T18"/>
              <a:pathLst>
                <a:path w="32" h="36">
                  <a:moveTo>
                    <a:pt x="16" y="0"/>
                  </a:moveTo>
                  <a:lnTo>
                    <a:pt x="32" y="18"/>
                  </a:lnTo>
                  <a:lnTo>
                    <a:pt x="16" y="36"/>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0" name="Freeform 379">
              <a:extLst>
                <a:ext uri="{FF2B5EF4-FFF2-40B4-BE49-F238E27FC236}">
                  <a16:creationId xmlns:a16="http://schemas.microsoft.com/office/drawing/2014/main" id="{7E951AF0-E75B-F348-99A8-97CEE5023A97}"/>
                </a:ext>
              </a:extLst>
            </p:cNvPr>
            <p:cNvSpPr>
              <a:spLocks/>
            </p:cNvSpPr>
            <p:nvPr/>
          </p:nvSpPr>
          <p:spPr bwMode="auto">
            <a:xfrm>
              <a:off x="3194" y="2037"/>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1" name="Freeform 380">
              <a:extLst>
                <a:ext uri="{FF2B5EF4-FFF2-40B4-BE49-F238E27FC236}">
                  <a16:creationId xmlns:a16="http://schemas.microsoft.com/office/drawing/2014/main" id="{3513DFE8-6FE4-894E-AC8F-DC011B25C5BA}"/>
                </a:ext>
              </a:extLst>
            </p:cNvPr>
            <p:cNvSpPr>
              <a:spLocks/>
            </p:cNvSpPr>
            <p:nvPr/>
          </p:nvSpPr>
          <p:spPr bwMode="auto">
            <a:xfrm>
              <a:off x="3219" y="1982"/>
              <a:ext cx="32" cy="37"/>
            </a:xfrm>
            <a:custGeom>
              <a:avLst/>
              <a:gdLst>
                <a:gd name="T0" fmla="*/ 16 w 32"/>
                <a:gd name="T1" fmla="*/ 0 h 37"/>
                <a:gd name="T2" fmla="*/ 32 w 32"/>
                <a:gd name="T3" fmla="*/ 19 h 37"/>
                <a:gd name="T4" fmla="*/ 16 w 32"/>
                <a:gd name="T5" fmla="*/ 37 h 37"/>
                <a:gd name="T6" fmla="*/ 0 w 32"/>
                <a:gd name="T7" fmla="*/ 19 h 37"/>
                <a:gd name="T8" fmla="*/ 16 w 32"/>
                <a:gd name="T9" fmla="*/ 0 h 37"/>
                <a:gd name="T10" fmla="*/ 0 60000 65536"/>
                <a:gd name="T11" fmla="*/ 0 60000 65536"/>
                <a:gd name="T12" fmla="*/ 0 60000 65536"/>
                <a:gd name="T13" fmla="*/ 0 60000 65536"/>
                <a:gd name="T14" fmla="*/ 0 60000 65536"/>
                <a:gd name="T15" fmla="*/ 0 w 32"/>
                <a:gd name="T16" fmla="*/ 0 h 37"/>
                <a:gd name="T17" fmla="*/ 32 w 32"/>
                <a:gd name="T18" fmla="*/ 37 h 37"/>
              </a:gdLst>
              <a:ahLst/>
              <a:cxnLst>
                <a:cxn ang="T10">
                  <a:pos x="T0" y="T1"/>
                </a:cxn>
                <a:cxn ang="T11">
                  <a:pos x="T2" y="T3"/>
                </a:cxn>
                <a:cxn ang="T12">
                  <a:pos x="T4" y="T5"/>
                </a:cxn>
                <a:cxn ang="T13">
                  <a:pos x="T6" y="T7"/>
                </a:cxn>
                <a:cxn ang="T14">
                  <a:pos x="T8" y="T9"/>
                </a:cxn>
              </a:cxnLst>
              <a:rect l="T15" t="T16" r="T17" b="T18"/>
              <a:pathLst>
                <a:path w="32" h="37">
                  <a:moveTo>
                    <a:pt x="16" y="0"/>
                  </a:moveTo>
                  <a:lnTo>
                    <a:pt x="32" y="19"/>
                  </a:lnTo>
                  <a:lnTo>
                    <a:pt x="16" y="37"/>
                  </a:lnTo>
                  <a:lnTo>
                    <a:pt x="0" y="19"/>
                  </a:lnTo>
                  <a:lnTo>
                    <a:pt x="16" y="0"/>
                  </a:lnTo>
                  <a:close/>
                </a:path>
              </a:pathLst>
            </a:custGeom>
            <a:solidFill>
              <a:srgbClr val="339933"/>
            </a:solidFill>
            <a:ln w="12700">
              <a:solidFill>
                <a:srgbClr val="339933"/>
              </a:solidFill>
              <a:round/>
              <a:headEnd/>
              <a:tailEnd/>
            </a:ln>
          </p:spPr>
          <p:txBody>
            <a:bodyPr/>
            <a:lstStyle/>
            <a:p>
              <a:endParaRPr lang="en-US" sz="2160"/>
            </a:p>
          </p:txBody>
        </p:sp>
        <p:sp>
          <p:nvSpPr>
            <p:cNvPr id="35982" name="Freeform 381">
              <a:extLst>
                <a:ext uri="{FF2B5EF4-FFF2-40B4-BE49-F238E27FC236}">
                  <a16:creationId xmlns:a16="http://schemas.microsoft.com/office/drawing/2014/main" id="{95E9A2B1-A364-8D48-BE35-DE078718199F}"/>
                </a:ext>
              </a:extLst>
            </p:cNvPr>
            <p:cNvSpPr>
              <a:spLocks/>
            </p:cNvSpPr>
            <p:nvPr/>
          </p:nvSpPr>
          <p:spPr bwMode="auto">
            <a:xfrm>
              <a:off x="3251" y="1973"/>
              <a:ext cx="33" cy="37"/>
            </a:xfrm>
            <a:custGeom>
              <a:avLst/>
              <a:gdLst>
                <a:gd name="T0" fmla="*/ 16 w 33"/>
                <a:gd name="T1" fmla="*/ 0 h 37"/>
                <a:gd name="T2" fmla="*/ 33 w 33"/>
                <a:gd name="T3" fmla="*/ 18 h 37"/>
                <a:gd name="T4" fmla="*/ 16 w 33"/>
                <a:gd name="T5" fmla="*/ 37 h 37"/>
                <a:gd name="T6" fmla="*/ 0 w 33"/>
                <a:gd name="T7" fmla="*/ 18 h 37"/>
                <a:gd name="T8" fmla="*/ 16 w 33"/>
                <a:gd name="T9" fmla="*/ 0 h 37"/>
                <a:gd name="T10" fmla="*/ 0 60000 65536"/>
                <a:gd name="T11" fmla="*/ 0 60000 65536"/>
                <a:gd name="T12" fmla="*/ 0 60000 65536"/>
                <a:gd name="T13" fmla="*/ 0 60000 65536"/>
                <a:gd name="T14" fmla="*/ 0 60000 65536"/>
                <a:gd name="T15" fmla="*/ 0 w 33"/>
                <a:gd name="T16" fmla="*/ 0 h 37"/>
                <a:gd name="T17" fmla="*/ 33 w 33"/>
                <a:gd name="T18" fmla="*/ 37 h 37"/>
              </a:gdLst>
              <a:ahLst/>
              <a:cxnLst>
                <a:cxn ang="T10">
                  <a:pos x="T0" y="T1"/>
                </a:cxn>
                <a:cxn ang="T11">
                  <a:pos x="T2" y="T3"/>
                </a:cxn>
                <a:cxn ang="T12">
                  <a:pos x="T4" y="T5"/>
                </a:cxn>
                <a:cxn ang="T13">
                  <a:pos x="T6" y="T7"/>
                </a:cxn>
                <a:cxn ang="T14">
                  <a:pos x="T8" y="T9"/>
                </a:cxn>
              </a:cxnLst>
              <a:rect l="T15" t="T16" r="T17" b="T18"/>
              <a:pathLst>
                <a:path w="33" h="37">
                  <a:moveTo>
                    <a:pt x="16" y="0"/>
                  </a:moveTo>
                  <a:lnTo>
                    <a:pt x="33" y="18"/>
                  </a:lnTo>
                  <a:lnTo>
                    <a:pt x="16" y="37"/>
                  </a:lnTo>
                  <a:lnTo>
                    <a:pt x="0" y="18"/>
                  </a:lnTo>
                  <a:lnTo>
                    <a:pt x="16" y="0"/>
                  </a:lnTo>
                  <a:close/>
                </a:path>
              </a:pathLst>
            </a:custGeom>
            <a:solidFill>
              <a:srgbClr val="339933"/>
            </a:solidFill>
            <a:ln w="12700">
              <a:solidFill>
                <a:srgbClr val="339933"/>
              </a:solidFill>
              <a:round/>
              <a:headEnd/>
              <a:tailEnd/>
            </a:ln>
          </p:spPr>
          <p:txBody>
            <a:bodyPr/>
            <a:lstStyle/>
            <a:p>
              <a:endParaRPr lang="en-US" sz="2160"/>
            </a:p>
          </p:txBody>
        </p:sp>
      </p:grpSp>
      <p:sp>
        <p:nvSpPr>
          <p:cNvPr id="35867" name="Rectangle 382">
            <a:extLst>
              <a:ext uri="{FF2B5EF4-FFF2-40B4-BE49-F238E27FC236}">
                <a16:creationId xmlns:a16="http://schemas.microsoft.com/office/drawing/2014/main" id="{0294F200-3F3C-854E-A05E-E623A02635E6}"/>
              </a:ext>
            </a:extLst>
          </p:cNvPr>
          <p:cNvSpPr>
            <a:spLocks noChangeArrowheads="1"/>
          </p:cNvSpPr>
          <p:nvPr/>
        </p:nvSpPr>
        <p:spPr bwMode="auto">
          <a:xfrm>
            <a:off x="2874646" y="578739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0</a:t>
            </a:r>
            <a:endParaRPr lang="en-US" altLang="en-US" sz="1800">
              <a:latin typeface="Futura Bold" panose="020B0602020204020303" pitchFamily="34" charset="-79"/>
            </a:endParaRPr>
          </a:p>
        </p:txBody>
      </p:sp>
      <p:sp>
        <p:nvSpPr>
          <p:cNvPr id="35868" name="Rectangle 383">
            <a:extLst>
              <a:ext uri="{FF2B5EF4-FFF2-40B4-BE49-F238E27FC236}">
                <a16:creationId xmlns:a16="http://schemas.microsoft.com/office/drawing/2014/main" id="{8F726469-1C88-754B-B0A6-B2B88EB31408}"/>
              </a:ext>
            </a:extLst>
          </p:cNvPr>
          <p:cNvSpPr>
            <a:spLocks noChangeArrowheads="1"/>
          </p:cNvSpPr>
          <p:nvPr/>
        </p:nvSpPr>
        <p:spPr bwMode="auto">
          <a:xfrm>
            <a:off x="2767966" y="522351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50</a:t>
            </a:r>
            <a:endParaRPr lang="en-US" altLang="en-US" sz="1800">
              <a:latin typeface="Futura Bold" panose="020B0602020204020303" pitchFamily="34" charset="-79"/>
            </a:endParaRPr>
          </a:p>
        </p:txBody>
      </p:sp>
      <p:sp>
        <p:nvSpPr>
          <p:cNvPr id="35869" name="Rectangle 384">
            <a:extLst>
              <a:ext uri="{FF2B5EF4-FFF2-40B4-BE49-F238E27FC236}">
                <a16:creationId xmlns:a16="http://schemas.microsoft.com/office/drawing/2014/main" id="{5AB9A602-B882-F94A-88D7-44CBFBE0F927}"/>
              </a:ext>
            </a:extLst>
          </p:cNvPr>
          <p:cNvSpPr>
            <a:spLocks noChangeArrowheads="1"/>
          </p:cNvSpPr>
          <p:nvPr/>
        </p:nvSpPr>
        <p:spPr bwMode="auto">
          <a:xfrm>
            <a:off x="2642236" y="4655821"/>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100</a:t>
            </a:r>
            <a:endParaRPr lang="en-US" altLang="en-US" sz="1800">
              <a:latin typeface="Futura Bold" panose="020B0602020204020303" pitchFamily="34" charset="-79"/>
            </a:endParaRPr>
          </a:p>
        </p:txBody>
      </p:sp>
      <p:sp>
        <p:nvSpPr>
          <p:cNvPr id="35870" name="Rectangle 385">
            <a:extLst>
              <a:ext uri="{FF2B5EF4-FFF2-40B4-BE49-F238E27FC236}">
                <a16:creationId xmlns:a16="http://schemas.microsoft.com/office/drawing/2014/main" id="{532C7271-5599-AE46-B00A-687FE8D6C4CE}"/>
              </a:ext>
            </a:extLst>
          </p:cNvPr>
          <p:cNvSpPr>
            <a:spLocks noChangeArrowheads="1"/>
          </p:cNvSpPr>
          <p:nvPr/>
        </p:nvSpPr>
        <p:spPr bwMode="auto">
          <a:xfrm>
            <a:off x="2642236" y="4090036"/>
            <a:ext cx="4641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150</a:t>
            </a:r>
            <a:endParaRPr lang="en-US" altLang="en-US" sz="1800">
              <a:latin typeface="Futura Bold" panose="020B0602020204020303" pitchFamily="34" charset="-79"/>
            </a:endParaRPr>
          </a:p>
        </p:txBody>
      </p:sp>
      <p:sp>
        <p:nvSpPr>
          <p:cNvPr id="35871" name="Rectangle 386">
            <a:extLst>
              <a:ext uri="{FF2B5EF4-FFF2-40B4-BE49-F238E27FC236}">
                <a16:creationId xmlns:a16="http://schemas.microsoft.com/office/drawing/2014/main" id="{037C7E2A-1323-9C4F-A48E-F457D6225873}"/>
              </a:ext>
            </a:extLst>
          </p:cNvPr>
          <p:cNvSpPr>
            <a:spLocks noChangeArrowheads="1"/>
          </p:cNvSpPr>
          <p:nvPr/>
        </p:nvSpPr>
        <p:spPr bwMode="auto">
          <a:xfrm>
            <a:off x="2642236" y="351091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200</a:t>
            </a:r>
            <a:endParaRPr lang="en-US" altLang="en-US" sz="1800">
              <a:latin typeface="Futura Bold" panose="020B0602020204020303" pitchFamily="34" charset="-79"/>
            </a:endParaRPr>
          </a:p>
        </p:txBody>
      </p:sp>
      <p:sp>
        <p:nvSpPr>
          <p:cNvPr id="35872" name="Rectangle 387">
            <a:extLst>
              <a:ext uri="{FF2B5EF4-FFF2-40B4-BE49-F238E27FC236}">
                <a16:creationId xmlns:a16="http://schemas.microsoft.com/office/drawing/2014/main" id="{6DD7C720-9DBC-9045-8CFD-C16E5160D0D0}"/>
              </a:ext>
            </a:extLst>
          </p:cNvPr>
          <p:cNvSpPr>
            <a:spLocks noChangeArrowheads="1"/>
          </p:cNvSpPr>
          <p:nvPr/>
        </p:nvSpPr>
        <p:spPr bwMode="auto">
          <a:xfrm>
            <a:off x="2642236" y="294322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dirty="0">
                <a:solidFill>
                  <a:srgbClr val="000000"/>
                </a:solidFill>
                <a:latin typeface="Futura Bold" panose="020B0602020204020303" pitchFamily="34" charset="-79"/>
              </a:rPr>
              <a:t>250</a:t>
            </a:r>
            <a:endParaRPr lang="en-US" altLang="en-US" sz="1800" dirty="0">
              <a:latin typeface="Futura Bold" panose="020B0602020204020303" pitchFamily="34" charset="-79"/>
            </a:endParaRPr>
          </a:p>
        </p:txBody>
      </p:sp>
      <p:sp>
        <p:nvSpPr>
          <p:cNvPr id="35873" name="Rectangle 388">
            <a:extLst>
              <a:ext uri="{FF2B5EF4-FFF2-40B4-BE49-F238E27FC236}">
                <a16:creationId xmlns:a16="http://schemas.microsoft.com/office/drawing/2014/main" id="{3861760F-22B4-8747-865E-D4162DF537D9}"/>
              </a:ext>
            </a:extLst>
          </p:cNvPr>
          <p:cNvSpPr>
            <a:spLocks noChangeArrowheads="1"/>
          </p:cNvSpPr>
          <p:nvPr/>
        </p:nvSpPr>
        <p:spPr bwMode="auto">
          <a:xfrm>
            <a:off x="2642236" y="2377441"/>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300</a:t>
            </a:r>
            <a:endParaRPr lang="en-US" altLang="en-US" sz="1800">
              <a:latin typeface="Futura Bold" panose="020B0602020204020303" pitchFamily="34" charset="-79"/>
            </a:endParaRPr>
          </a:p>
        </p:txBody>
      </p:sp>
      <p:sp>
        <p:nvSpPr>
          <p:cNvPr id="35874" name="Rectangle 389">
            <a:extLst>
              <a:ext uri="{FF2B5EF4-FFF2-40B4-BE49-F238E27FC236}">
                <a16:creationId xmlns:a16="http://schemas.microsoft.com/office/drawing/2014/main" id="{1BD915D6-7A9D-DC46-A378-B74C2660C938}"/>
              </a:ext>
            </a:extLst>
          </p:cNvPr>
          <p:cNvSpPr>
            <a:spLocks noChangeArrowheads="1"/>
          </p:cNvSpPr>
          <p:nvPr/>
        </p:nvSpPr>
        <p:spPr bwMode="auto">
          <a:xfrm>
            <a:off x="2642236" y="1811656"/>
            <a:ext cx="471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350</a:t>
            </a:r>
            <a:endParaRPr lang="en-US" altLang="en-US" sz="1800">
              <a:latin typeface="Futura Bold" panose="020B0602020204020303" pitchFamily="34" charset="-79"/>
            </a:endParaRPr>
          </a:p>
        </p:txBody>
      </p:sp>
      <p:sp>
        <p:nvSpPr>
          <p:cNvPr id="35875" name="Rectangle 390">
            <a:extLst>
              <a:ext uri="{FF2B5EF4-FFF2-40B4-BE49-F238E27FC236}">
                <a16:creationId xmlns:a16="http://schemas.microsoft.com/office/drawing/2014/main" id="{5148D09D-C389-E845-B9CF-88501146539F}"/>
              </a:ext>
            </a:extLst>
          </p:cNvPr>
          <p:cNvSpPr>
            <a:spLocks noChangeArrowheads="1"/>
          </p:cNvSpPr>
          <p:nvPr/>
        </p:nvSpPr>
        <p:spPr bwMode="auto">
          <a:xfrm>
            <a:off x="3145156" y="601980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0</a:t>
            </a:r>
            <a:endParaRPr lang="en-US" altLang="en-US" sz="1800">
              <a:latin typeface="Futura Bold" panose="020B0602020204020303" pitchFamily="34" charset="-79"/>
            </a:endParaRPr>
          </a:p>
        </p:txBody>
      </p:sp>
      <p:sp>
        <p:nvSpPr>
          <p:cNvPr id="35876" name="Rectangle 391">
            <a:extLst>
              <a:ext uri="{FF2B5EF4-FFF2-40B4-BE49-F238E27FC236}">
                <a16:creationId xmlns:a16="http://schemas.microsoft.com/office/drawing/2014/main" id="{AF61F17B-338B-684A-9664-8659E1C5AEB6}"/>
              </a:ext>
            </a:extLst>
          </p:cNvPr>
          <p:cNvSpPr>
            <a:spLocks noChangeArrowheads="1"/>
          </p:cNvSpPr>
          <p:nvPr/>
        </p:nvSpPr>
        <p:spPr bwMode="auto">
          <a:xfrm>
            <a:off x="3764280" y="6019801"/>
            <a:ext cx="157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5</a:t>
            </a:r>
            <a:endParaRPr lang="en-US" altLang="en-US" sz="1800">
              <a:latin typeface="Futura Bold" panose="020B0602020204020303" pitchFamily="34" charset="-79"/>
            </a:endParaRPr>
          </a:p>
        </p:txBody>
      </p:sp>
      <p:sp>
        <p:nvSpPr>
          <p:cNvPr id="35877" name="Rectangle 392">
            <a:extLst>
              <a:ext uri="{FF2B5EF4-FFF2-40B4-BE49-F238E27FC236}">
                <a16:creationId xmlns:a16="http://schemas.microsoft.com/office/drawing/2014/main" id="{9F231E87-18AA-0244-A5D7-BB0605BC11CD}"/>
              </a:ext>
            </a:extLst>
          </p:cNvPr>
          <p:cNvSpPr>
            <a:spLocks noChangeArrowheads="1"/>
          </p:cNvSpPr>
          <p:nvPr/>
        </p:nvSpPr>
        <p:spPr bwMode="auto">
          <a:xfrm>
            <a:off x="4472940" y="6019801"/>
            <a:ext cx="3045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10</a:t>
            </a:r>
            <a:endParaRPr lang="en-US" altLang="en-US" sz="1800">
              <a:latin typeface="Futura Bold" panose="020B0602020204020303" pitchFamily="34" charset="-79"/>
            </a:endParaRPr>
          </a:p>
        </p:txBody>
      </p:sp>
      <p:sp>
        <p:nvSpPr>
          <p:cNvPr id="35878" name="Rectangle 393">
            <a:extLst>
              <a:ext uri="{FF2B5EF4-FFF2-40B4-BE49-F238E27FC236}">
                <a16:creationId xmlns:a16="http://schemas.microsoft.com/office/drawing/2014/main" id="{3828860E-DED9-9E4B-B9EB-84FA8D7CB82E}"/>
              </a:ext>
            </a:extLst>
          </p:cNvPr>
          <p:cNvSpPr>
            <a:spLocks noChangeArrowheads="1"/>
          </p:cNvSpPr>
          <p:nvPr/>
        </p:nvSpPr>
        <p:spPr bwMode="auto">
          <a:xfrm>
            <a:off x="5221606" y="6019801"/>
            <a:ext cx="307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15</a:t>
            </a:r>
            <a:endParaRPr lang="en-US" altLang="en-US" sz="1800">
              <a:latin typeface="Futura Bold" panose="020B0602020204020303" pitchFamily="34" charset="-79"/>
            </a:endParaRPr>
          </a:p>
        </p:txBody>
      </p:sp>
      <p:sp>
        <p:nvSpPr>
          <p:cNvPr id="35879" name="Rectangle 394">
            <a:extLst>
              <a:ext uri="{FF2B5EF4-FFF2-40B4-BE49-F238E27FC236}">
                <a16:creationId xmlns:a16="http://schemas.microsoft.com/office/drawing/2014/main" id="{F80E88AC-F725-934F-BA90-33EDF188FD3A}"/>
              </a:ext>
            </a:extLst>
          </p:cNvPr>
          <p:cNvSpPr>
            <a:spLocks noChangeArrowheads="1"/>
          </p:cNvSpPr>
          <p:nvPr/>
        </p:nvSpPr>
        <p:spPr bwMode="auto">
          <a:xfrm>
            <a:off x="5956936"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20</a:t>
            </a:r>
            <a:endParaRPr lang="en-US" altLang="en-US" sz="1800">
              <a:latin typeface="Futura Bold" panose="020B0602020204020303" pitchFamily="34" charset="-79"/>
            </a:endParaRPr>
          </a:p>
        </p:txBody>
      </p:sp>
      <p:sp>
        <p:nvSpPr>
          <p:cNvPr id="35880" name="Rectangle 395">
            <a:extLst>
              <a:ext uri="{FF2B5EF4-FFF2-40B4-BE49-F238E27FC236}">
                <a16:creationId xmlns:a16="http://schemas.microsoft.com/office/drawing/2014/main" id="{FB4C2655-9D38-6748-85E0-CC7CF02C4EB4}"/>
              </a:ext>
            </a:extLst>
          </p:cNvPr>
          <p:cNvSpPr>
            <a:spLocks noChangeArrowheads="1"/>
          </p:cNvSpPr>
          <p:nvPr/>
        </p:nvSpPr>
        <p:spPr bwMode="auto">
          <a:xfrm>
            <a:off x="6703696"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25</a:t>
            </a:r>
            <a:endParaRPr lang="en-US" altLang="en-US" sz="1800">
              <a:latin typeface="Futura Bold" panose="020B0602020204020303" pitchFamily="34" charset="-79"/>
            </a:endParaRPr>
          </a:p>
        </p:txBody>
      </p:sp>
      <p:sp>
        <p:nvSpPr>
          <p:cNvPr id="35881" name="Rectangle 396">
            <a:extLst>
              <a:ext uri="{FF2B5EF4-FFF2-40B4-BE49-F238E27FC236}">
                <a16:creationId xmlns:a16="http://schemas.microsoft.com/office/drawing/2014/main" id="{2B910458-8C3D-4149-8114-8F4F61A8E0AE}"/>
              </a:ext>
            </a:extLst>
          </p:cNvPr>
          <p:cNvSpPr>
            <a:spLocks noChangeArrowheads="1"/>
          </p:cNvSpPr>
          <p:nvPr/>
        </p:nvSpPr>
        <p:spPr bwMode="auto">
          <a:xfrm>
            <a:off x="7452361"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30</a:t>
            </a:r>
            <a:endParaRPr lang="en-US" altLang="en-US" sz="1800">
              <a:latin typeface="Futura Bold" panose="020B0602020204020303" pitchFamily="34" charset="-79"/>
            </a:endParaRPr>
          </a:p>
        </p:txBody>
      </p:sp>
      <p:sp>
        <p:nvSpPr>
          <p:cNvPr id="35882" name="Rectangle 397">
            <a:extLst>
              <a:ext uri="{FF2B5EF4-FFF2-40B4-BE49-F238E27FC236}">
                <a16:creationId xmlns:a16="http://schemas.microsoft.com/office/drawing/2014/main" id="{911C46D0-CE02-F84F-9D68-6889051F1CB7}"/>
              </a:ext>
            </a:extLst>
          </p:cNvPr>
          <p:cNvSpPr>
            <a:spLocks noChangeArrowheads="1"/>
          </p:cNvSpPr>
          <p:nvPr/>
        </p:nvSpPr>
        <p:spPr bwMode="auto">
          <a:xfrm>
            <a:off x="8077201" y="6019801"/>
            <a:ext cx="314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000000"/>
                </a:solidFill>
                <a:latin typeface="Futura Bold" panose="020B0602020204020303" pitchFamily="34" charset="-79"/>
              </a:rPr>
              <a:t>35</a:t>
            </a:r>
            <a:endParaRPr lang="en-US" altLang="en-US" sz="1800">
              <a:latin typeface="Futura Bold" panose="020B0602020204020303" pitchFamily="34" charset="-79"/>
            </a:endParaRPr>
          </a:p>
        </p:txBody>
      </p:sp>
      <p:sp>
        <p:nvSpPr>
          <p:cNvPr id="35883" name="Rectangle 398">
            <a:extLst>
              <a:ext uri="{FF2B5EF4-FFF2-40B4-BE49-F238E27FC236}">
                <a16:creationId xmlns:a16="http://schemas.microsoft.com/office/drawing/2014/main" id="{09F5F014-23BB-0E4C-9295-0EC31B18144D}"/>
              </a:ext>
            </a:extLst>
          </p:cNvPr>
          <p:cNvSpPr>
            <a:spLocks noChangeArrowheads="1"/>
          </p:cNvSpPr>
          <p:nvPr/>
        </p:nvSpPr>
        <p:spPr bwMode="auto">
          <a:xfrm>
            <a:off x="3185160" y="1899286"/>
            <a:ext cx="5221606" cy="399097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1279" name="Text Box 399">
            <a:extLst>
              <a:ext uri="{FF2B5EF4-FFF2-40B4-BE49-F238E27FC236}">
                <a16:creationId xmlns:a16="http://schemas.microsoft.com/office/drawing/2014/main" id="{87C572DF-3635-8848-9336-A269288F0142}"/>
              </a:ext>
            </a:extLst>
          </p:cNvPr>
          <p:cNvSpPr txBox="1">
            <a:spLocks noChangeArrowheads="1"/>
          </p:cNvSpPr>
          <p:nvPr/>
        </p:nvSpPr>
        <p:spPr bwMode="auto">
          <a:xfrm>
            <a:off x="8437246" y="1280160"/>
            <a:ext cx="2188844" cy="1070165"/>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b="1" dirty="0">
                <a:solidFill>
                  <a:schemeClr val="bg1"/>
                </a:solidFill>
                <a:effectLst>
                  <a:outerShdw blurRad="38100" dist="38100" dir="2700000" algn="tl">
                    <a:srgbClr val="808080"/>
                  </a:outerShdw>
                </a:effectLst>
                <a:latin typeface="Futura Medium" panose="020B0602020204020303" pitchFamily="34" charset="-79"/>
              </a:rPr>
              <a:t> </a:t>
            </a:r>
            <a:r>
              <a:rPr lang="en-GB" altLang="en-US" sz="1800" b="1" dirty="0">
                <a:solidFill>
                  <a:schemeClr val="bg1"/>
                </a:solidFill>
                <a:effectLst>
                  <a:outerShdw blurRad="38100" dist="38100" dir="2700000" algn="tl">
                    <a:srgbClr val="808080"/>
                  </a:outerShdw>
                </a:effectLst>
                <a:latin typeface="Helvetica" pitchFamily="2" charset="0"/>
              </a:rPr>
              <a:t>+$25k/capita</a:t>
            </a:r>
            <a:r>
              <a:rPr lang="en-GB" altLang="en-US" sz="1800" dirty="0">
                <a:solidFill>
                  <a:schemeClr val="bg1"/>
                </a:solidFill>
                <a:effectLst>
                  <a:outerShdw blurRad="38100" dist="38100" dir="2700000" algn="tl">
                    <a:srgbClr val="808080"/>
                  </a:outerShdw>
                </a:effectLst>
                <a:latin typeface="Helvetica" pitchFamily="2" charset="0"/>
              </a:rPr>
              <a:t>:</a:t>
            </a:r>
            <a:br>
              <a:rPr lang="en-GB" altLang="en-US" sz="1800" dirty="0">
                <a:solidFill>
                  <a:schemeClr val="bg1"/>
                </a:solidFill>
                <a:effectLst>
                  <a:outerShdw blurRad="38100" dist="38100" dir="2700000" algn="tl">
                    <a:srgbClr val="808080"/>
                  </a:outerShdw>
                </a:effectLst>
                <a:latin typeface="Helvetica" pitchFamily="2" charset="0"/>
              </a:rPr>
            </a:br>
            <a:r>
              <a:rPr lang="en-GB" altLang="en-US" sz="1800" dirty="0">
                <a:solidFill>
                  <a:schemeClr val="bg1"/>
                </a:solidFill>
                <a:effectLst>
                  <a:outerShdw blurRad="38100" dist="38100" dir="2700000" algn="tl">
                    <a:srgbClr val="808080"/>
                  </a:outerShdw>
                </a:effectLst>
                <a:latin typeface="Helvetica" pitchFamily="2" charset="0"/>
              </a:rPr>
              <a:t>little ‘extra’ energy needed </a:t>
            </a:r>
            <a:r>
              <a:rPr lang="en-GB" altLang="en-US" sz="1800" i="1" u="sng" dirty="0">
                <a:solidFill>
                  <a:schemeClr val="bg1"/>
                </a:solidFill>
                <a:effectLst>
                  <a:outerShdw blurRad="38100" dist="38100" dir="2700000" algn="tl">
                    <a:srgbClr val="808080"/>
                  </a:outerShdw>
                </a:effectLst>
                <a:latin typeface="Helvetica" pitchFamily="2" charset="0"/>
              </a:rPr>
              <a:t>on average</a:t>
            </a:r>
            <a:endParaRPr lang="en-GB" altLang="en-US" sz="1800" u="sng" dirty="0">
              <a:solidFill>
                <a:schemeClr val="bg1"/>
              </a:solidFill>
              <a:effectLst>
                <a:outerShdw blurRad="38100" dist="38100" dir="2700000" algn="tl">
                  <a:srgbClr val="808080"/>
                </a:outerShdw>
              </a:effectLst>
              <a:latin typeface="Helvetica" pitchFamily="2" charset="0"/>
            </a:endParaRPr>
          </a:p>
        </p:txBody>
      </p:sp>
      <p:sp>
        <p:nvSpPr>
          <p:cNvPr id="251280" name="Text Box 400">
            <a:extLst>
              <a:ext uri="{FF2B5EF4-FFF2-40B4-BE49-F238E27FC236}">
                <a16:creationId xmlns:a16="http://schemas.microsoft.com/office/drawing/2014/main" id="{754F85A6-DDBB-7648-B4ED-FB8CCFBAC51E}"/>
              </a:ext>
            </a:extLst>
          </p:cNvPr>
          <p:cNvSpPr txBox="1">
            <a:spLocks noChangeArrowheads="1"/>
          </p:cNvSpPr>
          <p:nvPr/>
        </p:nvSpPr>
        <p:spPr bwMode="auto">
          <a:xfrm>
            <a:off x="8418196" y="2743201"/>
            <a:ext cx="2188844" cy="2067297"/>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b="1">
                <a:solidFill>
                  <a:schemeClr val="bg1"/>
                </a:solidFill>
                <a:effectLst>
                  <a:outerShdw blurRad="38100" dist="38100" dir="2700000" algn="tl">
                    <a:srgbClr val="808080"/>
                  </a:outerShdw>
                </a:effectLst>
                <a:latin typeface="Futura Medium" panose="020B0602020204020303" pitchFamily="34" charset="-79"/>
              </a:rPr>
              <a:t> </a:t>
            </a:r>
            <a:r>
              <a:rPr lang="en-GB" altLang="en-US" sz="1800" b="1">
                <a:solidFill>
                  <a:schemeClr val="bg1"/>
                </a:solidFill>
                <a:effectLst>
                  <a:outerShdw blurRad="38100" dist="38100" dir="2700000" algn="tl">
                    <a:srgbClr val="808080"/>
                  </a:outerShdw>
                </a:effectLst>
                <a:latin typeface="Helvetica" pitchFamily="2" charset="0"/>
              </a:rPr>
              <a:t>+$15k/capita</a:t>
            </a:r>
            <a:r>
              <a:rPr lang="en-GB" altLang="en-US" sz="1800">
                <a:solidFill>
                  <a:schemeClr val="bg1"/>
                </a:solidFill>
                <a:effectLst>
                  <a:outerShdw blurRad="38100" dist="38100" dir="2700000" algn="tl">
                    <a:srgbClr val="808080"/>
                  </a:outerShdw>
                </a:effectLst>
                <a:latin typeface="Helvetica" pitchFamily="2" charset="0"/>
              </a:rPr>
              <a:t>:</a:t>
            </a:r>
          </a:p>
          <a:p>
            <a:pPr>
              <a:lnSpc>
                <a:spcPct val="120000"/>
              </a:lnSpc>
              <a:defRPr/>
            </a:pPr>
            <a:r>
              <a:rPr lang="en-GB" altLang="en-US" sz="1800">
                <a:solidFill>
                  <a:schemeClr val="bg1"/>
                </a:solidFill>
                <a:effectLst>
                  <a:outerShdw blurRad="38100" dist="38100" dir="2700000" algn="tl">
                    <a:srgbClr val="808080"/>
                  </a:outerShdw>
                </a:effectLst>
                <a:latin typeface="Helvetica" pitchFamily="2" charset="0"/>
              </a:rPr>
              <a:t>services start to dominate growth</a:t>
            </a:r>
          </a:p>
          <a:p>
            <a:pPr>
              <a:lnSpc>
                <a:spcPct val="120000"/>
              </a:lnSpc>
              <a:buFontTx/>
              <a:buChar char="•"/>
              <a:defRPr/>
            </a:pPr>
            <a:r>
              <a:rPr lang="en-GB" altLang="en-US" sz="1800" b="1">
                <a:solidFill>
                  <a:schemeClr val="bg1"/>
                </a:solidFill>
                <a:effectLst>
                  <a:outerShdw blurRad="38100" dist="38100" dir="2700000" algn="tl">
                    <a:srgbClr val="808080"/>
                  </a:outerShdw>
                </a:effectLst>
                <a:latin typeface="Helvetica" pitchFamily="2" charset="0"/>
              </a:rPr>
              <a:t> +$10k/capita</a:t>
            </a:r>
            <a:r>
              <a:rPr lang="en-GB" altLang="en-US" sz="1800">
                <a:solidFill>
                  <a:schemeClr val="bg1"/>
                </a:solidFill>
                <a:effectLst>
                  <a:outerShdw blurRad="38100" dist="38100" dir="2700000" algn="tl">
                    <a:srgbClr val="808080"/>
                  </a:outerShdw>
                </a:effectLst>
                <a:latin typeface="Helvetica" pitchFamily="2" charset="0"/>
              </a:rPr>
              <a:t>:</a:t>
            </a:r>
            <a:br>
              <a:rPr lang="en-GB" altLang="en-US" sz="1800">
                <a:solidFill>
                  <a:schemeClr val="bg1"/>
                </a:solidFill>
                <a:effectLst>
                  <a:outerShdw blurRad="38100" dist="38100" dir="2700000" algn="tl">
                    <a:srgbClr val="808080"/>
                  </a:outerShdw>
                </a:effectLst>
                <a:latin typeface="Helvetica" pitchFamily="2" charset="0"/>
              </a:rPr>
            </a:br>
            <a:r>
              <a:rPr lang="en-GB" altLang="en-US" sz="1800">
                <a:solidFill>
                  <a:schemeClr val="bg1"/>
                </a:solidFill>
                <a:effectLst>
                  <a:outerShdw blurRad="38100" dist="38100" dir="2700000" algn="tl">
                    <a:srgbClr val="808080"/>
                  </a:outerShdw>
                </a:effectLst>
                <a:latin typeface="Helvetica" pitchFamily="2" charset="0"/>
              </a:rPr>
              <a:t>industrialization extensive</a:t>
            </a:r>
          </a:p>
        </p:txBody>
      </p:sp>
      <p:sp>
        <p:nvSpPr>
          <p:cNvPr id="251281" name="Text Box 401">
            <a:extLst>
              <a:ext uri="{FF2B5EF4-FFF2-40B4-BE49-F238E27FC236}">
                <a16:creationId xmlns:a16="http://schemas.microsoft.com/office/drawing/2014/main" id="{FD769048-495B-614F-BCF9-5A96C87A3BD8}"/>
              </a:ext>
            </a:extLst>
          </p:cNvPr>
          <p:cNvSpPr txBox="1">
            <a:spLocks noChangeArrowheads="1"/>
          </p:cNvSpPr>
          <p:nvPr/>
        </p:nvSpPr>
        <p:spPr bwMode="auto">
          <a:xfrm>
            <a:off x="8435341" y="4861560"/>
            <a:ext cx="2190750" cy="1402500"/>
          </a:xfrm>
          <a:prstGeom prst="rect">
            <a:avLst/>
          </a:prstGeom>
          <a:noFill/>
          <a:ln w="9525">
            <a:noFill/>
            <a:miter lim="800000"/>
            <a:headEnd/>
            <a:tailEnd/>
          </a:ln>
          <a:effec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20000"/>
              </a:lnSpc>
              <a:buFontTx/>
              <a:buChar char="•"/>
              <a:defRPr/>
            </a:pPr>
            <a:r>
              <a:rPr lang="en-GB" altLang="en-US" sz="1800">
                <a:solidFill>
                  <a:schemeClr val="bg1"/>
                </a:solidFill>
                <a:effectLst>
                  <a:outerShdw blurRad="38100" dist="38100" dir="2700000" algn="tl">
                    <a:srgbClr val="808080"/>
                  </a:outerShdw>
                </a:effectLst>
                <a:latin typeface="Futura Medium" panose="020B0602020204020303" pitchFamily="34" charset="-79"/>
              </a:rPr>
              <a:t> </a:t>
            </a:r>
            <a:r>
              <a:rPr lang="en-GB" altLang="en-US" sz="1800" b="1">
                <a:solidFill>
                  <a:schemeClr val="bg1"/>
                </a:solidFill>
                <a:effectLst>
                  <a:outerShdw blurRad="38100" dist="38100" dir="2700000" algn="tl">
                    <a:srgbClr val="808080"/>
                  </a:outerShdw>
                </a:effectLst>
                <a:latin typeface="Helvetica" pitchFamily="2" charset="0"/>
              </a:rPr>
              <a:t>+$5k/capita</a:t>
            </a:r>
            <a:r>
              <a:rPr lang="en-GB" altLang="en-US" sz="1800">
                <a:solidFill>
                  <a:schemeClr val="bg1"/>
                </a:solidFill>
                <a:effectLst>
                  <a:outerShdw blurRad="38100" dist="38100" dir="2700000" algn="tl">
                    <a:srgbClr val="808080"/>
                  </a:outerShdw>
                </a:effectLst>
                <a:latin typeface="Helvetica" pitchFamily="2" charset="0"/>
              </a:rPr>
              <a:t>:</a:t>
            </a:r>
            <a:br>
              <a:rPr lang="en-GB" altLang="en-US" sz="1800">
                <a:solidFill>
                  <a:schemeClr val="bg1"/>
                </a:solidFill>
                <a:effectLst>
                  <a:outerShdw blurRad="38100" dist="38100" dir="2700000" algn="tl">
                    <a:srgbClr val="808080"/>
                  </a:outerShdw>
                </a:effectLst>
                <a:latin typeface="Helvetica" pitchFamily="2" charset="0"/>
              </a:rPr>
            </a:br>
            <a:r>
              <a:rPr lang="en-GB" altLang="en-US" sz="1800">
                <a:solidFill>
                  <a:schemeClr val="bg1"/>
                </a:solidFill>
                <a:effectLst>
                  <a:outerShdw blurRad="38100" dist="38100" dir="2700000" algn="tl">
                    <a:srgbClr val="808080"/>
                  </a:outerShdw>
                </a:effectLst>
                <a:latin typeface="Helvetica" pitchFamily="2" charset="0"/>
              </a:rPr>
              <a:t>industrialisation and mobility take off</a:t>
            </a:r>
          </a:p>
        </p:txBody>
      </p:sp>
      <p:sp>
        <p:nvSpPr>
          <p:cNvPr id="3" name="Slide Number Placeholder 2">
            <a:extLst>
              <a:ext uri="{FF2B5EF4-FFF2-40B4-BE49-F238E27FC236}">
                <a16:creationId xmlns:a16="http://schemas.microsoft.com/office/drawing/2014/main" id="{66AFFCEF-FC72-1748-9B7A-5B801CB0F0E9}"/>
              </a:ext>
            </a:extLst>
          </p:cNvPr>
          <p:cNvSpPr>
            <a:spLocks noGrp="1"/>
          </p:cNvSpPr>
          <p:nvPr>
            <p:ph type="sldNum" sz="quarter" idx="12"/>
          </p:nvPr>
        </p:nvSpPr>
        <p:spPr/>
        <p:txBody>
          <a:bodyPr/>
          <a:lstStyle/>
          <a:p>
            <a:pPr>
              <a:defRPr/>
            </a:pPr>
            <a:r>
              <a:rPr lang="en-US" altLang="en-US" dirty="0"/>
              <a:t>ER100 - Lecture 4 - </a:t>
            </a:r>
            <a:r>
              <a:rPr lang="en-US" altLang="en-US" dirty="0">
                <a:solidFill>
                  <a:schemeClr val="bg1"/>
                </a:solidFill>
              </a:rPr>
              <a:t>Page </a:t>
            </a:r>
            <a:fld id="{AE9EC14F-9A52-824B-904A-E9C760F8C546}" type="slidenum">
              <a:rPr lang="en-US" altLang="en-US" smtClean="0">
                <a:solidFill>
                  <a:schemeClr val="bg1"/>
                </a:solidFill>
              </a:rPr>
              <a:pPr>
                <a:defRPr/>
              </a:pPr>
              <a:t>33</a:t>
            </a:fld>
            <a:r>
              <a:rPr lang="en-US" altLang="en-US" dirty="0">
                <a:solidFill>
                  <a:schemeClr val="bg1"/>
                </a:solidFill>
              </a:rPr>
              <a:t> </a:t>
            </a:r>
            <a:endParaRPr lang="en-US" altLang="en-US" sz="1400" dirty="0">
              <a:solidFill>
                <a:schemeClr val="bg1"/>
              </a:solidFill>
            </a:endParaRPr>
          </a:p>
        </p:txBody>
      </p:sp>
    </p:spTree>
    <p:extLst>
      <p:ext uri="{BB962C8B-B14F-4D97-AF65-F5344CB8AC3E}">
        <p14:creationId xmlns:p14="http://schemas.microsoft.com/office/powerpoint/2010/main" val="4680695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1281"/>
                                        </p:tgtEl>
                                        <p:attrNameLst>
                                          <p:attrName>style.visibility</p:attrName>
                                        </p:attrNameLst>
                                      </p:cBhvr>
                                      <p:to>
                                        <p:strVal val="visible"/>
                                      </p:to>
                                    </p:set>
                                    <p:animEffect transition="in" filter="dissolve">
                                      <p:cBhvr>
                                        <p:cTn id="11" dur="500"/>
                                        <p:tgtEl>
                                          <p:spTgt spid="251281"/>
                                        </p:tgtEl>
                                      </p:cBhvr>
                                    </p:animEffect>
                                  </p:childTnLst>
                                  <p:subTnLst>
                                    <p:animClr clrSpc="rgb" dir="cw">
                                      <p:cBhvr override="childStyle">
                                        <p:cTn dur="1" fill="hold" display="0" masterRel="nextClick" afterEffect="1"/>
                                        <p:tgtEl>
                                          <p:spTgt spid="251281"/>
                                        </p:tgtEl>
                                        <p:attrNameLst>
                                          <p:attrName>ppt_c</p:attrName>
                                        </p:attrNameLst>
                                      </p:cBhvr>
                                      <p:to>
                                        <a:srgbClr val="B2B2B2"/>
                                      </p:to>
                                    </p:animClr>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51280"/>
                                        </p:tgtEl>
                                        <p:attrNameLst>
                                          <p:attrName>style.visibility</p:attrName>
                                        </p:attrNameLst>
                                      </p:cBhvr>
                                      <p:to>
                                        <p:strVal val="visible"/>
                                      </p:to>
                                    </p:set>
                                    <p:animEffect transition="in" filter="dissolve">
                                      <p:cBhvr>
                                        <p:cTn id="20" dur="500"/>
                                        <p:tgtEl>
                                          <p:spTgt spid="251280"/>
                                        </p:tgtEl>
                                      </p:cBhvr>
                                    </p:animEffect>
                                  </p:childTnLst>
                                  <p:subTnLst>
                                    <p:animClr clrSpc="rgb" dir="cw">
                                      <p:cBhvr override="childStyle">
                                        <p:cTn dur="1" fill="hold" display="0" masterRel="nextClick" afterEffect="1"/>
                                        <p:tgtEl>
                                          <p:spTgt spid="251280"/>
                                        </p:tgtEl>
                                        <p:attrNameLst>
                                          <p:attrName>ppt_c</p:attrName>
                                        </p:attrNameLst>
                                      </p:cBhvr>
                                      <p:to>
                                        <a:srgbClr val="B2B2B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51279"/>
                                        </p:tgtEl>
                                        <p:attrNameLst>
                                          <p:attrName>style.visibility</p:attrName>
                                        </p:attrNameLst>
                                      </p:cBhvr>
                                      <p:to>
                                        <p:strVal val="visible"/>
                                      </p:to>
                                    </p:set>
                                    <p:animEffect transition="in" filter="dissolve">
                                      <p:cBhvr>
                                        <p:cTn id="29" dur="500"/>
                                        <p:tgtEl>
                                          <p:spTgt spid="25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279" grpId="0" autoUpdateAnimBg="0"/>
      <p:bldP spid="251280" grpId="0" autoUpdateAnimBg="0"/>
      <p:bldP spid="251281"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F8486915-0418-4846-8048-7F418FDD5378}"/>
              </a:ext>
            </a:extLst>
          </p:cNvPr>
          <p:cNvSpPr>
            <a:spLocks noGrp="1" noChangeArrowheads="1"/>
          </p:cNvSpPr>
          <p:nvPr>
            <p:ph type="title"/>
          </p:nvPr>
        </p:nvSpPr>
        <p:spPr>
          <a:xfrm>
            <a:off x="2209800" y="152400"/>
            <a:ext cx="7772400" cy="1143000"/>
          </a:xfrm>
        </p:spPr>
        <p:txBody>
          <a:bodyPr/>
          <a:lstStyle/>
          <a:p>
            <a:pPr>
              <a:defRPr/>
            </a:pPr>
            <a:r>
              <a:rPr lang="en-US" altLang="en-US">
                <a:ea typeface="ＭＳ Ｐゴシック" panose="020B0600070205080204" pitchFamily="34" charset="-128"/>
              </a:rPr>
              <a:t>White</a:t>
            </a:r>
            <a:r>
              <a:rPr lang="ja-JP" altLang="en-US">
                <a:ea typeface="ＭＳ Ｐゴシック" panose="020B0600070205080204" pitchFamily="34" charset="-128"/>
              </a:rPr>
              <a:t>’</a:t>
            </a:r>
            <a:r>
              <a:rPr lang="en-US" altLang="ja-JP">
                <a:ea typeface="ＭＳ Ｐゴシック" panose="020B0600070205080204" pitchFamily="34" charset="-128"/>
              </a:rPr>
              <a:t>s Law</a:t>
            </a:r>
            <a:endParaRPr lang="en-US" altLang="en-US">
              <a:ea typeface="ＭＳ Ｐゴシック" panose="020B0600070205080204" pitchFamily="34" charset="-128"/>
            </a:endParaRPr>
          </a:p>
        </p:txBody>
      </p:sp>
      <p:sp>
        <p:nvSpPr>
          <p:cNvPr id="39938" name="Rectangle 3">
            <a:extLst>
              <a:ext uri="{FF2B5EF4-FFF2-40B4-BE49-F238E27FC236}">
                <a16:creationId xmlns:a16="http://schemas.microsoft.com/office/drawing/2014/main" id="{1C937BB6-2215-BE42-9563-2B278F212983}"/>
              </a:ext>
            </a:extLst>
          </p:cNvPr>
          <p:cNvSpPr>
            <a:spLocks noGrp="1" noChangeArrowheads="1"/>
          </p:cNvSpPr>
          <p:nvPr>
            <p:ph type="body" idx="1"/>
          </p:nvPr>
        </p:nvSpPr>
        <p:spPr>
          <a:xfrm>
            <a:off x="1341120" y="1219200"/>
            <a:ext cx="9418320" cy="4114800"/>
          </a:xfrm>
        </p:spPr>
        <p:txBody>
          <a:bodyPr>
            <a:normAutofit fontScale="92500" lnSpcReduction="20000"/>
          </a:bodyPr>
          <a:lstStyle/>
          <a:p>
            <a:pPr marL="342896" indent="-342896" algn="ctr">
              <a:buNone/>
              <a:defRPr/>
            </a:pPr>
            <a:r>
              <a:rPr lang="en-US" altLang="ja-JP" sz="2400" dirty="0">
                <a:ea typeface="ＭＳ Ｐゴシック" panose="020B0600070205080204" pitchFamily="34" charset="-128"/>
              </a:rPr>
              <a:t>(an antiquated, overly simplified caricature of the relationship between energy and living conditions)</a:t>
            </a:r>
          </a:p>
          <a:p>
            <a:pPr marL="342896" indent="-342896" algn="ctr">
              <a:buNone/>
              <a:defRPr/>
            </a:pPr>
            <a:endParaRPr lang="en-US" altLang="ja-JP" sz="2400" dirty="0">
              <a:ea typeface="ＭＳ Ｐゴシック" panose="020B0600070205080204" pitchFamily="34" charset="-128"/>
            </a:endParaRPr>
          </a:p>
          <a:p>
            <a:pPr marL="342896" indent="-342896" algn="ctr">
              <a:buNone/>
              <a:defRPr/>
            </a:pPr>
            <a:r>
              <a:rPr lang="ja-JP" altLang="en-US" sz="2400">
                <a:ea typeface="ＭＳ Ｐゴシック" panose="020B0600070205080204" pitchFamily="34" charset="-128"/>
              </a:rPr>
              <a:t>“</a:t>
            </a:r>
            <a:r>
              <a:rPr lang="en-US" altLang="ja-JP" sz="2400" dirty="0">
                <a:ea typeface="ＭＳ Ｐゴシック" panose="020B0600070205080204" pitchFamily="34" charset="-128"/>
              </a:rPr>
              <a:t>Culture advances as the quantity and quality of energy used increases.  This relationship can be captured formally as an equation.</a:t>
            </a:r>
            <a:r>
              <a:rPr lang="ja-JP" altLang="en-US" sz="2400">
                <a:ea typeface="ＭＳ Ｐゴシック" panose="020B0600070205080204" pitchFamily="34" charset="-128"/>
              </a:rPr>
              <a:t>”</a:t>
            </a:r>
            <a:endParaRPr lang="en-US" altLang="ja-JP" sz="2400" dirty="0">
              <a:ea typeface="ＭＳ Ｐゴシック" panose="020B0600070205080204" pitchFamily="34" charset="-128"/>
            </a:endParaRPr>
          </a:p>
          <a:p>
            <a:pPr marL="342896" indent="-342896">
              <a:defRPr/>
            </a:pPr>
            <a:endParaRPr lang="en-US" altLang="en-US" sz="2400" dirty="0">
              <a:ea typeface="ＭＳ Ｐゴシック" panose="020B0600070205080204" pitchFamily="34" charset="-128"/>
            </a:endParaRPr>
          </a:p>
          <a:p>
            <a:pPr marL="742943" lvl="1" indent="-285748">
              <a:buNone/>
              <a:defRPr/>
            </a:pPr>
            <a:r>
              <a:rPr lang="en-US" altLang="en-US" dirty="0">
                <a:ea typeface="ＭＳ Ｐゴシック" panose="020B0600070205080204" pitchFamily="34" charset="-128"/>
              </a:rPr>
              <a:t>				</a:t>
            </a:r>
            <a:r>
              <a:rPr lang="en-US" altLang="en-US" b="1" dirty="0">
                <a:solidFill>
                  <a:srgbClr val="FF0000"/>
                </a:solidFill>
                <a:ea typeface="ＭＳ Ｐゴシック" panose="020B0600070205080204" pitchFamily="34" charset="-128"/>
              </a:rPr>
              <a:t>C = </a:t>
            </a:r>
            <a:r>
              <a:rPr lang="en-US" altLang="en-US" b="1" i="1" dirty="0">
                <a:solidFill>
                  <a:srgbClr val="FF0000"/>
                </a:solidFill>
                <a:ea typeface="ＭＳ Ｐゴシック" panose="020B0600070205080204" pitchFamily="34" charset="-128"/>
              </a:rPr>
              <a:t>k</a:t>
            </a:r>
            <a:r>
              <a:rPr lang="en-US" altLang="en-US" b="1" dirty="0">
                <a:solidFill>
                  <a:srgbClr val="FF0000"/>
                </a:solidFill>
                <a:ea typeface="ＭＳ Ｐゴシック" panose="020B0600070205080204" pitchFamily="34" charset="-128"/>
              </a:rPr>
              <a:t> x E x T</a:t>
            </a:r>
            <a:endParaRPr lang="en-US" altLang="en-US" dirty="0">
              <a:solidFill>
                <a:srgbClr val="FF0000"/>
              </a:solidFill>
              <a:ea typeface="ＭＳ Ｐゴシック" panose="020B0600070205080204" pitchFamily="34" charset="-128"/>
            </a:endParaRPr>
          </a:p>
          <a:p>
            <a:pPr marL="742943" lvl="1" indent="-285748" algn="r">
              <a:buNone/>
              <a:defRPr/>
            </a:pPr>
            <a:r>
              <a:rPr lang="en-US" altLang="en-US" sz="2000" dirty="0">
                <a:ea typeface="ＭＳ Ｐゴシック" panose="020B0600070205080204" pitchFamily="34" charset="-128"/>
              </a:rPr>
              <a:t>Leslie White, 1973</a:t>
            </a:r>
          </a:p>
          <a:p>
            <a:pPr marL="742943" lvl="1" indent="-285748" algn="r">
              <a:buNone/>
              <a:defRPr/>
            </a:pPr>
            <a:endParaRPr lang="en-US" altLang="en-US" sz="2000" dirty="0">
              <a:ea typeface="ＭＳ Ｐゴシック" panose="020B0600070205080204" pitchFamily="34" charset="-128"/>
            </a:endParaRPr>
          </a:p>
          <a:p>
            <a:pPr marL="742943" lvl="1" indent="-285748">
              <a:buNone/>
              <a:defRPr/>
            </a:pPr>
            <a:r>
              <a:rPr lang="en-US" altLang="en-US" sz="2000" dirty="0">
                <a:ea typeface="ＭＳ Ｐゴシック" panose="020B0600070205080204" pitchFamily="34" charset="-128"/>
              </a:rPr>
              <a:t>C = culture</a:t>
            </a:r>
          </a:p>
          <a:p>
            <a:pPr marL="742943" lvl="1" indent="-285748">
              <a:buNone/>
              <a:defRPr/>
            </a:pPr>
            <a:r>
              <a:rPr lang="en-US" altLang="en-US" sz="2000" dirty="0">
                <a:ea typeface="ＭＳ Ｐゴシック" panose="020B0600070205080204" pitchFamily="34" charset="-128"/>
              </a:rPr>
              <a:t>E = energy</a:t>
            </a:r>
          </a:p>
          <a:p>
            <a:pPr marL="742943" lvl="1" indent="-285748">
              <a:buNone/>
              <a:defRPr/>
            </a:pPr>
            <a:r>
              <a:rPr lang="en-US" altLang="en-US" sz="2000" dirty="0">
                <a:ea typeface="ＭＳ Ｐゴシック" panose="020B0600070205080204" pitchFamily="34" charset="-128"/>
              </a:rPr>
              <a:t>T  = technology</a:t>
            </a:r>
          </a:p>
          <a:p>
            <a:pPr marL="742943" lvl="1" indent="-285748">
              <a:buNone/>
              <a:defRPr/>
            </a:pPr>
            <a:r>
              <a:rPr lang="en-US" altLang="en-US" sz="2000" i="1" dirty="0">
                <a:ea typeface="ＭＳ Ｐゴシック" panose="020B0600070205080204" pitchFamily="34" charset="-128"/>
              </a:rPr>
              <a:t>k</a:t>
            </a:r>
            <a:r>
              <a:rPr lang="en-US" altLang="en-US" sz="2000" dirty="0">
                <a:ea typeface="ＭＳ Ｐゴシック" panose="020B0600070205080204" pitchFamily="34" charset="-128"/>
              </a:rPr>
              <a:t> = scaling (efficiency) constant</a:t>
            </a:r>
          </a:p>
        </p:txBody>
      </p:sp>
      <p:sp>
        <p:nvSpPr>
          <p:cNvPr id="2" name="Slide Number Placeholder 1">
            <a:extLst>
              <a:ext uri="{FF2B5EF4-FFF2-40B4-BE49-F238E27FC236}">
                <a16:creationId xmlns:a16="http://schemas.microsoft.com/office/drawing/2014/main" id="{ACB149CB-9C91-2C40-8722-C32F6F009837}"/>
              </a:ext>
            </a:extLst>
          </p:cNvPr>
          <p:cNvSpPr>
            <a:spLocks noGrp="1"/>
          </p:cNvSpPr>
          <p:nvPr>
            <p:ph type="sldNum" sz="quarter" idx="12"/>
          </p:nvPr>
        </p:nvSpPr>
        <p:spPr/>
        <p:txBody>
          <a:bodyPr/>
          <a:lstStyle/>
          <a:p>
            <a:pPr>
              <a:defRPr/>
            </a:pPr>
            <a:r>
              <a:rPr lang="en-US" altLang="en-US"/>
              <a:t>Page </a:t>
            </a:r>
            <a:fld id="{4055DEC4-C478-D04C-A169-9B98CDCE8E6D}" type="slidenum">
              <a:rPr lang="en-US" altLang="en-US" smtClean="0"/>
              <a:pPr>
                <a:defRPr/>
              </a:pPr>
              <a:t>34</a:t>
            </a:fld>
            <a:r>
              <a:rPr lang="en-US" altLang="en-US"/>
              <a:t> </a:t>
            </a:r>
            <a:endParaRPr lang="en-US" altLang="en-US" sz="1400"/>
          </a:p>
        </p:txBody>
      </p:sp>
    </p:spTree>
    <p:extLst>
      <p:ext uri="{BB962C8B-B14F-4D97-AF65-F5344CB8AC3E}">
        <p14:creationId xmlns:p14="http://schemas.microsoft.com/office/powerpoint/2010/main" val="484026298"/>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A367-9D13-B548-953F-9189AA3003C9}"/>
              </a:ext>
            </a:extLst>
          </p:cNvPr>
          <p:cNvSpPr>
            <a:spLocks noGrp="1"/>
          </p:cNvSpPr>
          <p:nvPr>
            <p:ph type="title"/>
          </p:nvPr>
        </p:nvSpPr>
        <p:spPr/>
        <p:txBody>
          <a:bodyPr/>
          <a:lstStyle/>
          <a:p>
            <a:r>
              <a:rPr lang="en-US" dirty="0"/>
              <a:t>Though White’s law is too simplistic and culturally tone deaf… </a:t>
            </a:r>
          </a:p>
        </p:txBody>
      </p:sp>
      <p:sp>
        <p:nvSpPr>
          <p:cNvPr id="3" name="Content Placeholder 2">
            <a:extLst>
              <a:ext uri="{FF2B5EF4-FFF2-40B4-BE49-F238E27FC236}">
                <a16:creationId xmlns:a16="http://schemas.microsoft.com/office/drawing/2014/main" id="{B229572C-345A-444F-8EE1-6E73D29FDD03}"/>
              </a:ext>
            </a:extLst>
          </p:cNvPr>
          <p:cNvSpPr>
            <a:spLocks noGrp="1"/>
          </p:cNvSpPr>
          <p:nvPr>
            <p:ph idx="1"/>
          </p:nvPr>
        </p:nvSpPr>
        <p:spPr/>
        <p:txBody>
          <a:bodyPr/>
          <a:lstStyle/>
          <a:p>
            <a:r>
              <a:rPr lang="en-US" dirty="0"/>
              <a:t>It </a:t>
            </a:r>
            <a:r>
              <a:rPr lang="en-US" i="1" dirty="0"/>
              <a:t>does</a:t>
            </a:r>
            <a:r>
              <a:rPr lang="en-US" dirty="0"/>
              <a:t> capture a general </a:t>
            </a:r>
            <a:r>
              <a:rPr lang="en-US" i="1" dirty="0"/>
              <a:t>belief</a:t>
            </a:r>
            <a:r>
              <a:rPr lang="en-US" dirty="0"/>
              <a:t> that energy (and electricity) consumption support basic economic development. </a:t>
            </a:r>
          </a:p>
          <a:p>
            <a:pPr lvl="1"/>
            <a:r>
              <a:rPr lang="en-US" dirty="0"/>
              <a:t>But the direction of causality is unclear.  Certainly some growth in consumption happens when people have more expendable income.</a:t>
            </a:r>
          </a:p>
          <a:p>
            <a:r>
              <a:rPr lang="en-US" dirty="0"/>
              <a:t>…and energy consumption </a:t>
            </a:r>
            <a:r>
              <a:rPr lang="en-US" i="1" dirty="0"/>
              <a:t>is</a:t>
            </a:r>
            <a:r>
              <a:rPr lang="en-US" dirty="0"/>
              <a:t> clearly still rising in low income </a:t>
            </a:r>
            <a:r>
              <a:rPr lang="en-US" dirty="0" err="1"/>
              <a:t>enomies</a:t>
            </a:r>
            <a:endParaRPr lang="en-US" dirty="0"/>
          </a:p>
        </p:txBody>
      </p:sp>
      <p:sp>
        <p:nvSpPr>
          <p:cNvPr id="4" name="Slide Number Placeholder 3">
            <a:extLst>
              <a:ext uri="{FF2B5EF4-FFF2-40B4-BE49-F238E27FC236}">
                <a16:creationId xmlns:a16="http://schemas.microsoft.com/office/drawing/2014/main" id="{5332733B-E4D1-CC48-88EC-8B6B841343EC}"/>
              </a:ext>
            </a:extLst>
          </p:cNvPr>
          <p:cNvSpPr>
            <a:spLocks noGrp="1"/>
          </p:cNvSpPr>
          <p:nvPr>
            <p:ph type="sldNum" sz="quarter" idx="12"/>
          </p:nvPr>
        </p:nvSpPr>
        <p:spPr/>
        <p:txBody>
          <a:bodyPr/>
          <a:lstStyle/>
          <a:p>
            <a:fld id="{934C0642-4071-7D48-AFF8-BD27182896CC}" type="slidenum">
              <a:rPr lang="en-US" smtClean="0"/>
              <a:t>35</a:t>
            </a:fld>
            <a:endParaRPr lang="en-US"/>
          </a:p>
        </p:txBody>
      </p:sp>
    </p:spTree>
    <p:extLst>
      <p:ext uri="{BB962C8B-B14F-4D97-AF65-F5344CB8AC3E}">
        <p14:creationId xmlns:p14="http://schemas.microsoft.com/office/powerpoint/2010/main" val="332910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0EDF318-1423-9C48-827D-1BDE4A168BE1}"/>
              </a:ext>
            </a:extLst>
          </p:cNvPr>
          <p:cNvSpPr>
            <a:spLocks noGrp="1"/>
          </p:cNvSpPr>
          <p:nvPr>
            <p:ph type="title"/>
          </p:nvPr>
        </p:nvSpPr>
        <p:spPr>
          <a:xfrm>
            <a:off x="1524000" y="-152400"/>
            <a:ext cx="9144000" cy="1524000"/>
          </a:xfrm>
        </p:spPr>
        <p:txBody>
          <a:bodyPr/>
          <a:lstStyle/>
          <a:p>
            <a:pPr>
              <a:defRPr/>
            </a:pPr>
            <a:r>
              <a:rPr lang="en-US" altLang="en-US" sz="3200">
                <a:latin typeface="Arial" panose="020B0604020202020204" pitchFamily="34" charset="0"/>
                <a:ea typeface="ＭＳ Ｐゴシック" panose="020B0600070205080204" pitchFamily="34" charset="-128"/>
              </a:rPr>
              <a:t>Emerging economies drive global energy demand</a:t>
            </a:r>
          </a:p>
        </p:txBody>
      </p:sp>
      <p:sp>
        <p:nvSpPr>
          <p:cNvPr id="37890" name="Text Placeholder 2">
            <a:extLst>
              <a:ext uri="{FF2B5EF4-FFF2-40B4-BE49-F238E27FC236}">
                <a16:creationId xmlns:a16="http://schemas.microsoft.com/office/drawing/2014/main" id="{9E5CE113-8BDD-1E40-909E-A82E5432B643}"/>
              </a:ext>
            </a:extLst>
          </p:cNvPr>
          <p:cNvSpPr txBox="1">
            <a:spLocks/>
          </p:cNvSpPr>
          <p:nvPr/>
        </p:nvSpPr>
        <p:spPr bwMode="auto">
          <a:xfrm>
            <a:off x="1676400" y="1219201"/>
            <a:ext cx="7534276"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20000"/>
              </a:spcBef>
              <a:buFontTx/>
              <a:buChar char="•"/>
            </a:pPr>
            <a:r>
              <a:rPr lang="en-GB" altLang="en-US">
                <a:latin typeface="Arial" panose="020B0604020202020204" pitchFamily="34" charset="0"/>
              </a:rPr>
              <a:t>Growth in primary energy demand </a:t>
            </a:r>
          </a:p>
        </p:txBody>
      </p:sp>
      <p:sp>
        <p:nvSpPr>
          <p:cNvPr id="44035" name="Text Placeholder 3">
            <a:extLst>
              <a:ext uri="{FF2B5EF4-FFF2-40B4-BE49-F238E27FC236}">
                <a16:creationId xmlns:a16="http://schemas.microsoft.com/office/drawing/2014/main" id="{50EADA9A-8F63-B847-B8A3-605AC9581B2C}"/>
              </a:ext>
            </a:extLst>
          </p:cNvPr>
          <p:cNvSpPr txBox="1">
            <a:spLocks/>
          </p:cNvSpPr>
          <p:nvPr/>
        </p:nvSpPr>
        <p:spPr bwMode="auto">
          <a:xfrm>
            <a:off x="1676400" y="5587366"/>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20000"/>
              </a:spcBef>
              <a:defRPr/>
            </a:pPr>
            <a:r>
              <a:rPr lang="en-US" altLang="en-US" sz="1400">
                <a:latin typeface="Arial" panose="020B0604020202020204" pitchFamily="34" charset="0"/>
              </a:rPr>
              <a:t>Global energy demand increases 1/3 from 2010 to 2035, with China &amp; India accounting for 50% of the growth </a:t>
            </a:r>
          </a:p>
        </p:txBody>
      </p:sp>
      <p:sp>
        <p:nvSpPr>
          <p:cNvPr id="37892" name="Line 89">
            <a:extLst>
              <a:ext uri="{FF2B5EF4-FFF2-40B4-BE49-F238E27FC236}">
                <a16:creationId xmlns:a16="http://schemas.microsoft.com/office/drawing/2014/main" id="{B1C6BA9D-7C54-094D-B725-8C27E26EC76B}"/>
              </a:ext>
            </a:extLst>
          </p:cNvPr>
          <p:cNvSpPr>
            <a:spLocks noChangeShapeType="1"/>
          </p:cNvSpPr>
          <p:nvPr/>
        </p:nvSpPr>
        <p:spPr bwMode="auto">
          <a:xfrm>
            <a:off x="3049906" y="456628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3" name="Line 90">
            <a:extLst>
              <a:ext uri="{FF2B5EF4-FFF2-40B4-BE49-F238E27FC236}">
                <a16:creationId xmlns:a16="http://schemas.microsoft.com/office/drawing/2014/main" id="{882F6ED2-C923-DC4B-B31F-B8FD524E85E5}"/>
              </a:ext>
            </a:extLst>
          </p:cNvPr>
          <p:cNvSpPr>
            <a:spLocks noChangeShapeType="1"/>
          </p:cNvSpPr>
          <p:nvPr/>
        </p:nvSpPr>
        <p:spPr bwMode="auto">
          <a:xfrm>
            <a:off x="3049906" y="423100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4" name="Line 91">
            <a:extLst>
              <a:ext uri="{FF2B5EF4-FFF2-40B4-BE49-F238E27FC236}">
                <a16:creationId xmlns:a16="http://schemas.microsoft.com/office/drawing/2014/main" id="{38C870B4-4B0E-7E48-ABA5-E3A3DA206577}"/>
              </a:ext>
            </a:extLst>
          </p:cNvPr>
          <p:cNvSpPr>
            <a:spLocks noChangeShapeType="1"/>
          </p:cNvSpPr>
          <p:nvPr/>
        </p:nvSpPr>
        <p:spPr bwMode="auto">
          <a:xfrm>
            <a:off x="3049906" y="389572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5" name="Line 92">
            <a:extLst>
              <a:ext uri="{FF2B5EF4-FFF2-40B4-BE49-F238E27FC236}">
                <a16:creationId xmlns:a16="http://schemas.microsoft.com/office/drawing/2014/main" id="{359A5F79-1FEC-5149-AA24-7D0D29C71E6A}"/>
              </a:ext>
            </a:extLst>
          </p:cNvPr>
          <p:cNvSpPr>
            <a:spLocks noChangeShapeType="1"/>
          </p:cNvSpPr>
          <p:nvPr/>
        </p:nvSpPr>
        <p:spPr bwMode="auto">
          <a:xfrm>
            <a:off x="3049906" y="3558540"/>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6" name="Line 93">
            <a:extLst>
              <a:ext uri="{FF2B5EF4-FFF2-40B4-BE49-F238E27FC236}">
                <a16:creationId xmlns:a16="http://schemas.microsoft.com/office/drawing/2014/main" id="{9FDE44FE-280E-2949-97DB-A5BCED67E11E}"/>
              </a:ext>
            </a:extLst>
          </p:cNvPr>
          <p:cNvSpPr>
            <a:spLocks noChangeShapeType="1"/>
          </p:cNvSpPr>
          <p:nvPr/>
        </p:nvSpPr>
        <p:spPr bwMode="auto">
          <a:xfrm>
            <a:off x="3049906" y="3208020"/>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7" name="Line 94">
            <a:extLst>
              <a:ext uri="{FF2B5EF4-FFF2-40B4-BE49-F238E27FC236}">
                <a16:creationId xmlns:a16="http://schemas.microsoft.com/office/drawing/2014/main" id="{1B3852B5-1AAA-4D4C-ADBB-EBA7F858D71C}"/>
              </a:ext>
            </a:extLst>
          </p:cNvPr>
          <p:cNvSpPr>
            <a:spLocks noChangeShapeType="1"/>
          </p:cNvSpPr>
          <p:nvPr/>
        </p:nvSpPr>
        <p:spPr bwMode="auto">
          <a:xfrm>
            <a:off x="3049906" y="287464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8" name="Line 95">
            <a:extLst>
              <a:ext uri="{FF2B5EF4-FFF2-40B4-BE49-F238E27FC236}">
                <a16:creationId xmlns:a16="http://schemas.microsoft.com/office/drawing/2014/main" id="{76DC2999-4350-4C49-8247-7D668B45430C}"/>
              </a:ext>
            </a:extLst>
          </p:cNvPr>
          <p:cNvSpPr>
            <a:spLocks noChangeShapeType="1"/>
          </p:cNvSpPr>
          <p:nvPr/>
        </p:nvSpPr>
        <p:spPr bwMode="auto">
          <a:xfrm>
            <a:off x="3049906" y="253936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899" name="Line 96">
            <a:extLst>
              <a:ext uri="{FF2B5EF4-FFF2-40B4-BE49-F238E27FC236}">
                <a16:creationId xmlns:a16="http://schemas.microsoft.com/office/drawing/2014/main" id="{A328CD28-A2EE-0248-BD00-1BEDB6CEE6B6}"/>
              </a:ext>
            </a:extLst>
          </p:cNvPr>
          <p:cNvSpPr>
            <a:spLocks noChangeShapeType="1"/>
          </p:cNvSpPr>
          <p:nvPr/>
        </p:nvSpPr>
        <p:spPr bwMode="auto">
          <a:xfrm>
            <a:off x="3049906" y="220408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00" name="Line 97">
            <a:extLst>
              <a:ext uri="{FF2B5EF4-FFF2-40B4-BE49-F238E27FC236}">
                <a16:creationId xmlns:a16="http://schemas.microsoft.com/office/drawing/2014/main" id="{733F01B2-A99A-6143-8603-16BAB02CEBB4}"/>
              </a:ext>
            </a:extLst>
          </p:cNvPr>
          <p:cNvSpPr>
            <a:spLocks noChangeShapeType="1"/>
          </p:cNvSpPr>
          <p:nvPr/>
        </p:nvSpPr>
        <p:spPr bwMode="auto">
          <a:xfrm>
            <a:off x="3049906" y="1868806"/>
            <a:ext cx="4947284" cy="0"/>
          </a:xfrm>
          <a:prstGeom prst="line">
            <a:avLst/>
          </a:prstGeom>
          <a:noFill/>
          <a:ln w="0">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01" name="Freeform 98">
            <a:extLst>
              <a:ext uri="{FF2B5EF4-FFF2-40B4-BE49-F238E27FC236}">
                <a16:creationId xmlns:a16="http://schemas.microsoft.com/office/drawing/2014/main" id="{2156141B-7F63-DF46-AB93-2948ACB34C4F}"/>
              </a:ext>
            </a:extLst>
          </p:cNvPr>
          <p:cNvSpPr>
            <a:spLocks/>
          </p:cNvSpPr>
          <p:nvPr/>
        </p:nvSpPr>
        <p:spPr bwMode="auto">
          <a:xfrm>
            <a:off x="3049906" y="4724400"/>
            <a:ext cx="4947284" cy="177166"/>
          </a:xfrm>
          <a:custGeom>
            <a:avLst/>
            <a:gdLst>
              <a:gd name="T0" fmla="*/ 0 w 1860"/>
              <a:gd name="T1" fmla="*/ 2147483646 h 66"/>
              <a:gd name="T2" fmla="*/ 0 w 1860"/>
              <a:gd name="T3" fmla="*/ 2147483646 h 66"/>
              <a:gd name="T4" fmla="*/ 2147483646 w 1860"/>
              <a:gd name="T5" fmla="*/ 2147483646 h 66"/>
              <a:gd name="T6" fmla="*/ 2147483646 w 1860"/>
              <a:gd name="T7" fmla="*/ 2147483646 h 66"/>
              <a:gd name="T8" fmla="*/ 2147483646 w 1860"/>
              <a:gd name="T9" fmla="*/ 2147483646 h 66"/>
              <a:gd name="T10" fmla="*/ 2147483646 w 1860"/>
              <a:gd name="T11" fmla="*/ 2147483646 h 66"/>
              <a:gd name="T12" fmla="*/ 2147483646 w 1860"/>
              <a:gd name="T13" fmla="*/ 2147483646 h 66"/>
              <a:gd name="T14" fmla="*/ 2147483646 w 1860"/>
              <a:gd name="T15" fmla="*/ 2147483646 h 66"/>
              <a:gd name="T16" fmla="*/ 2147483646 w 1860"/>
              <a:gd name="T17" fmla="*/ 2147483646 h 66"/>
              <a:gd name="T18" fmla="*/ 2147483646 w 1860"/>
              <a:gd name="T19" fmla="*/ 2147483646 h 66"/>
              <a:gd name="T20" fmla="*/ 2147483646 w 1860"/>
              <a:gd name="T21" fmla="*/ 2147483646 h 66"/>
              <a:gd name="T22" fmla="*/ 2147483646 w 1860"/>
              <a:gd name="T23" fmla="*/ 2147483646 h 66"/>
              <a:gd name="T24" fmla="*/ 2147483646 w 1860"/>
              <a:gd name="T25" fmla="*/ 2147483646 h 66"/>
              <a:gd name="T26" fmla="*/ 2147483646 w 1860"/>
              <a:gd name="T27" fmla="*/ 2147483646 h 66"/>
              <a:gd name="T28" fmla="*/ 2147483646 w 1860"/>
              <a:gd name="T29" fmla="*/ 2147483646 h 66"/>
              <a:gd name="T30" fmla="*/ 2147483646 w 1860"/>
              <a:gd name="T31" fmla="*/ 2147483646 h 66"/>
              <a:gd name="T32" fmla="*/ 2147483646 w 1860"/>
              <a:gd name="T33" fmla="*/ 2147483646 h 66"/>
              <a:gd name="T34" fmla="*/ 2147483646 w 1860"/>
              <a:gd name="T35" fmla="*/ 2147483646 h 66"/>
              <a:gd name="T36" fmla="*/ 2147483646 w 1860"/>
              <a:gd name="T37" fmla="*/ 2147483646 h 66"/>
              <a:gd name="T38" fmla="*/ 2147483646 w 1860"/>
              <a:gd name="T39" fmla="*/ 2147483646 h 66"/>
              <a:gd name="T40" fmla="*/ 2147483646 w 1860"/>
              <a:gd name="T41" fmla="*/ 2147483646 h 66"/>
              <a:gd name="T42" fmla="*/ 2147483646 w 1860"/>
              <a:gd name="T43" fmla="*/ 2147483646 h 66"/>
              <a:gd name="T44" fmla="*/ 2147483646 w 1860"/>
              <a:gd name="T45" fmla="*/ 2147483646 h 66"/>
              <a:gd name="T46" fmla="*/ 2147483646 w 1860"/>
              <a:gd name="T47" fmla="*/ 2147483646 h 66"/>
              <a:gd name="T48" fmla="*/ 2147483646 w 1860"/>
              <a:gd name="T49" fmla="*/ 0 h 66"/>
              <a:gd name="T50" fmla="*/ 2147483646 w 1860"/>
              <a:gd name="T51" fmla="*/ 0 h 66"/>
              <a:gd name="T52" fmla="*/ 2147483646 w 1860"/>
              <a:gd name="T53" fmla="*/ 0 h 66"/>
              <a:gd name="T54" fmla="*/ 2147483646 w 1860"/>
              <a:gd name="T55" fmla="*/ 2147483646 h 66"/>
              <a:gd name="T56" fmla="*/ 2147483646 w 1860"/>
              <a:gd name="T57" fmla="*/ 2147483646 h 66"/>
              <a:gd name="T58" fmla="*/ 2147483646 w 1860"/>
              <a:gd name="T59" fmla="*/ 2147483646 h 66"/>
              <a:gd name="T60" fmla="*/ 2147483646 w 1860"/>
              <a:gd name="T61" fmla="*/ 2147483646 h 66"/>
              <a:gd name="T62" fmla="*/ 2147483646 w 1860"/>
              <a:gd name="T63" fmla="*/ 2147483646 h 66"/>
              <a:gd name="T64" fmla="*/ 2147483646 w 1860"/>
              <a:gd name="T65" fmla="*/ 2147483646 h 66"/>
              <a:gd name="T66" fmla="*/ 2147483646 w 1860"/>
              <a:gd name="T67" fmla="*/ 2147483646 h 66"/>
              <a:gd name="T68" fmla="*/ 2147483646 w 1860"/>
              <a:gd name="T69" fmla="*/ 2147483646 h 66"/>
              <a:gd name="T70" fmla="*/ 2147483646 w 1860"/>
              <a:gd name="T71" fmla="*/ 2147483646 h 66"/>
              <a:gd name="T72" fmla="*/ 2147483646 w 1860"/>
              <a:gd name="T73" fmla="*/ 2147483646 h 66"/>
              <a:gd name="T74" fmla="*/ 2147483646 w 1860"/>
              <a:gd name="T75" fmla="*/ 2147483646 h 66"/>
              <a:gd name="T76" fmla="*/ 2147483646 w 1860"/>
              <a:gd name="T77" fmla="*/ 2147483646 h 66"/>
              <a:gd name="T78" fmla="*/ 2147483646 w 1860"/>
              <a:gd name="T79" fmla="*/ 2147483646 h 66"/>
              <a:gd name="T80" fmla="*/ 2147483646 w 1860"/>
              <a:gd name="T81" fmla="*/ 2147483646 h 66"/>
              <a:gd name="T82" fmla="*/ 2147483646 w 1860"/>
              <a:gd name="T83" fmla="*/ 2147483646 h 66"/>
              <a:gd name="T84" fmla="*/ 2147483646 w 1860"/>
              <a:gd name="T85" fmla="*/ 2147483646 h 66"/>
              <a:gd name="T86" fmla="*/ 2147483646 w 1860"/>
              <a:gd name="T87" fmla="*/ 2147483646 h 66"/>
              <a:gd name="T88" fmla="*/ 2147483646 w 1860"/>
              <a:gd name="T89" fmla="*/ 2147483646 h 66"/>
              <a:gd name="T90" fmla="*/ 2147483646 w 1860"/>
              <a:gd name="T91" fmla="*/ 2147483646 h 66"/>
              <a:gd name="T92" fmla="*/ 2147483646 w 1860"/>
              <a:gd name="T93" fmla="*/ 2147483646 h 66"/>
              <a:gd name="T94" fmla="*/ 2147483646 w 1860"/>
              <a:gd name="T95" fmla="*/ 2147483646 h 66"/>
              <a:gd name="T96" fmla="*/ 2147483646 w 1860"/>
              <a:gd name="T97" fmla="*/ 2147483646 h 66"/>
              <a:gd name="T98" fmla="*/ 2147483646 w 1860"/>
              <a:gd name="T99" fmla="*/ 2147483646 h 66"/>
              <a:gd name="T100" fmla="*/ 2147483646 w 1860"/>
              <a:gd name="T101" fmla="*/ 2147483646 h 66"/>
              <a:gd name="T102" fmla="*/ 2147483646 w 1860"/>
              <a:gd name="T103" fmla="*/ 2147483646 h 66"/>
              <a:gd name="T104" fmla="*/ 0 w 1860"/>
              <a:gd name="T105" fmla="*/ 2147483646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66"/>
              <a:gd name="T161" fmla="*/ 1860 w 186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66">
                <a:moveTo>
                  <a:pt x="0" y="66"/>
                </a:moveTo>
                <a:lnTo>
                  <a:pt x="0" y="66"/>
                </a:lnTo>
                <a:lnTo>
                  <a:pt x="72" y="60"/>
                </a:lnTo>
                <a:lnTo>
                  <a:pt x="150" y="48"/>
                </a:lnTo>
                <a:lnTo>
                  <a:pt x="222" y="42"/>
                </a:lnTo>
                <a:lnTo>
                  <a:pt x="300" y="36"/>
                </a:lnTo>
                <a:lnTo>
                  <a:pt x="372" y="30"/>
                </a:lnTo>
                <a:lnTo>
                  <a:pt x="444" y="30"/>
                </a:lnTo>
                <a:lnTo>
                  <a:pt x="522" y="24"/>
                </a:lnTo>
                <a:lnTo>
                  <a:pt x="594" y="24"/>
                </a:lnTo>
                <a:lnTo>
                  <a:pt x="672" y="24"/>
                </a:lnTo>
                <a:lnTo>
                  <a:pt x="744" y="24"/>
                </a:lnTo>
                <a:lnTo>
                  <a:pt x="816" y="24"/>
                </a:lnTo>
                <a:lnTo>
                  <a:pt x="894" y="24"/>
                </a:lnTo>
                <a:lnTo>
                  <a:pt x="966" y="24"/>
                </a:lnTo>
                <a:lnTo>
                  <a:pt x="1044" y="24"/>
                </a:lnTo>
                <a:lnTo>
                  <a:pt x="1116" y="18"/>
                </a:lnTo>
                <a:lnTo>
                  <a:pt x="1188" y="18"/>
                </a:lnTo>
                <a:lnTo>
                  <a:pt x="1266" y="12"/>
                </a:lnTo>
                <a:lnTo>
                  <a:pt x="1338" y="12"/>
                </a:lnTo>
                <a:lnTo>
                  <a:pt x="1416" y="12"/>
                </a:lnTo>
                <a:lnTo>
                  <a:pt x="1488" y="6"/>
                </a:lnTo>
                <a:lnTo>
                  <a:pt x="1560" y="6"/>
                </a:lnTo>
                <a:lnTo>
                  <a:pt x="1638" y="6"/>
                </a:lnTo>
                <a:lnTo>
                  <a:pt x="1710" y="0"/>
                </a:lnTo>
                <a:lnTo>
                  <a:pt x="1788" y="0"/>
                </a:lnTo>
                <a:lnTo>
                  <a:pt x="1860" y="0"/>
                </a:lnTo>
                <a:lnTo>
                  <a:pt x="1860" y="66"/>
                </a:lnTo>
                <a:lnTo>
                  <a:pt x="1788" y="66"/>
                </a:lnTo>
                <a:lnTo>
                  <a:pt x="1710" y="66"/>
                </a:lnTo>
                <a:lnTo>
                  <a:pt x="1638" y="66"/>
                </a:lnTo>
                <a:lnTo>
                  <a:pt x="1560" y="66"/>
                </a:lnTo>
                <a:lnTo>
                  <a:pt x="1488" y="66"/>
                </a:lnTo>
                <a:lnTo>
                  <a:pt x="1416" y="66"/>
                </a:lnTo>
                <a:lnTo>
                  <a:pt x="1338" y="66"/>
                </a:lnTo>
                <a:lnTo>
                  <a:pt x="1266" y="66"/>
                </a:lnTo>
                <a:lnTo>
                  <a:pt x="1188" y="66"/>
                </a:lnTo>
                <a:lnTo>
                  <a:pt x="1116" y="66"/>
                </a:lnTo>
                <a:lnTo>
                  <a:pt x="1044" y="66"/>
                </a:lnTo>
                <a:lnTo>
                  <a:pt x="966" y="66"/>
                </a:lnTo>
                <a:lnTo>
                  <a:pt x="894" y="66"/>
                </a:lnTo>
                <a:lnTo>
                  <a:pt x="816" y="66"/>
                </a:lnTo>
                <a:lnTo>
                  <a:pt x="744" y="66"/>
                </a:lnTo>
                <a:lnTo>
                  <a:pt x="672" y="66"/>
                </a:lnTo>
                <a:lnTo>
                  <a:pt x="594" y="66"/>
                </a:lnTo>
                <a:lnTo>
                  <a:pt x="522" y="66"/>
                </a:lnTo>
                <a:lnTo>
                  <a:pt x="444" y="66"/>
                </a:lnTo>
                <a:lnTo>
                  <a:pt x="372" y="66"/>
                </a:lnTo>
                <a:lnTo>
                  <a:pt x="300" y="66"/>
                </a:lnTo>
                <a:lnTo>
                  <a:pt x="222" y="66"/>
                </a:lnTo>
                <a:lnTo>
                  <a:pt x="150" y="66"/>
                </a:lnTo>
                <a:lnTo>
                  <a:pt x="72" y="66"/>
                </a:lnTo>
                <a:lnTo>
                  <a:pt x="0" y="66"/>
                </a:lnTo>
                <a:close/>
              </a:path>
            </a:pathLst>
          </a:custGeom>
          <a:solidFill>
            <a:srgbClr val="92D050"/>
          </a:solidFill>
          <a:ln w="9525">
            <a:solidFill>
              <a:schemeClr val="bg1"/>
            </a:solidFill>
            <a:round/>
            <a:headEnd/>
            <a:tailEnd/>
          </a:ln>
        </p:spPr>
        <p:txBody>
          <a:bodyPr/>
          <a:lstStyle/>
          <a:p>
            <a:endParaRPr lang="en-US" sz="2160"/>
          </a:p>
        </p:txBody>
      </p:sp>
      <p:sp>
        <p:nvSpPr>
          <p:cNvPr id="37902" name="Freeform 99">
            <a:extLst>
              <a:ext uri="{FF2B5EF4-FFF2-40B4-BE49-F238E27FC236}">
                <a16:creationId xmlns:a16="http://schemas.microsoft.com/office/drawing/2014/main" id="{B70B5164-92DF-714A-93E6-8FF7330602D0}"/>
              </a:ext>
            </a:extLst>
          </p:cNvPr>
          <p:cNvSpPr>
            <a:spLocks/>
          </p:cNvSpPr>
          <p:nvPr/>
        </p:nvSpPr>
        <p:spPr bwMode="auto">
          <a:xfrm>
            <a:off x="3049906" y="4724400"/>
            <a:ext cx="4947284" cy="177166"/>
          </a:xfrm>
          <a:custGeom>
            <a:avLst/>
            <a:gdLst>
              <a:gd name="T0" fmla="*/ 0 w 1860"/>
              <a:gd name="T1" fmla="*/ 2147483646 h 66"/>
              <a:gd name="T2" fmla="*/ 0 w 1860"/>
              <a:gd name="T3" fmla="*/ 2147483646 h 66"/>
              <a:gd name="T4" fmla="*/ 2147483646 w 1860"/>
              <a:gd name="T5" fmla="*/ 2147483646 h 66"/>
              <a:gd name="T6" fmla="*/ 2147483646 w 1860"/>
              <a:gd name="T7" fmla="*/ 2147483646 h 66"/>
              <a:gd name="T8" fmla="*/ 2147483646 w 1860"/>
              <a:gd name="T9" fmla="*/ 2147483646 h 66"/>
              <a:gd name="T10" fmla="*/ 2147483646 w 1860"/>
              <a:gd name="T11" fmla="*/ 2147483646 h 66"/>
              <a:gd name="T12" fmla="*/ 2147483646 w 1860"/>
              <a:gd name="T13" fmla="*/ 2147483646 h 66"/>
              <a:gd name="T14" fmla="*/ 2147483646 w 1860"/>
              <a:gd name="T15" fmla="*/ 2147483646 h 66"/>
              <a:gd name="T16" fmla="*/ 2147483646 w 1860"/>
              <a:gd name="T17" fmla="*/ 2147483646 h 66"/>
              <a:gd name="T18" fmla="*/ 2147483646 w 1860"/>
              <a:gd name="T19" fmla="*/ 2147483646 h 66"/>
              <a:gd name="T20" fmla="*/ 2147483646 w 1860"/>
              <a:gd name="T21" fmla="*/ 2147483646 h 66"/>
              <a:gd name="T22" fmla="*/ 2147483646 w 1860"/>
              <a:gd name="T23" fmla="*/ 2147483646 h 66"/>
              <a:gd name="T24" fmla="*/ 2147483646 w 1860"/>
              <a:gd name="T25" fmla="*/ 2147483646 h 66"/>
              <a:gd name="T26" fmla="*/ 2147483646 w 1860"/>
              <a:gd name="T27" fmla="*/ 2147483646 h 66"/>
              <a:gd name="T28" fmla="*/ 2147483646 w 1860"/>
              <a:gd name="T29" fmla="*/ 2147483646 h 66"/>
              <a:gd name="T30" fmla="*/ 2147483646 w 1860"/>
              <a:gd name="T31" fmla="*/ 2147483646 h 66"/>
              <a:gd name="T32" fmla="*/ 2147483646 w 1860"/>
              <a:gd name="T33" fmla="*/ 2147483646 h 66"/>
              <a:gd name="T34" fmla="*/ 2147483646 w 1860"/>
              <a:gd name="T35" fmla="*/ 2147483646 h 66"/>
              <a:gd name="T36" fmla="*/ 2147483646 w 1860"/>
              <a:gd name="T37" fmla="*/ 2147483646 h 66"/>
              <a:gd name="T38" fmla="*/ 2147483646 w 1860"/>
              <a:gd name="T39" fmla="*/ 2147483646 h 66"/>
              <a:gd name="T40" fmla="*/ 2147483646 w 1860"/>
              <a:gd name="T41" fmla="*/ 2147483646 h 66"/>
              <a:gd name="T42" fmla="*/ 2147483646 w 1860"/>
              <a:gd name="T43" fmla="*/ 2147483646 h 66"/>
              <a:gd name="T44" fmla="*/ 2147483646 w 1860"/>
              <a:gd name="T45" fmla="*/ 2147483646 h 66"/>
              <a:gd name="T46" fmla="*/ 2147483646 w 1860"/>
              <a:gd name="T47" fmla="*/ 2147483646 h 66"/>
              <a:gd name="T48" fmla="*/ 2147483646 w 1860"/>
              <a:gd name="T49" fmla="*/ 0 h 66"/>
              <a:gd name="T50" fmla="*/ 2147483646 w 1860"/>
              <a:gd name="T51" fmla="*/ 0 h 66"/>
              <a:gd name="T52" fmla="*/ 2147483646 w 1860"/>
              <a:gd name="T53" fmla="*/ 0 h 66"/>
              <a:gd name="T54" fmla="*/ 2147483646 w 1860"/>
              <a:gd name="T55" fmla="*/ 2147483646 h 66"/>
              <a:gd name="T56" fmla="*/ 2147483646 w 1860"/>
              <a:gd name="T57" fmla="*/ 2147483646 h 66"/>
              <a:gd name="T58" fmla="*/ 2147483646 w 1860"/>
              <a:gd name="T59" fmla="*/ 2147483646 h 66"/>
              <a:gd name="T60" fmla="*/ 2147483646 w 1860"/>
              <a:gd name="T61" fmla="*/ 2147483646 h 66"/>
              <a:gd name="T62" fmla="*/ 2147483646 w 1860"/>
              <a:gd name="T63" fmla="*/ 2147483646 h 66"/>
              <a:gd name="T64" fmla="*/ 2147483646 w 1860"/>
              <a:gd name="T65" fmla="*/ 2147483646 h 66"/>
              <a:gd name="T66" fmla="*/ 2147483646 w 1860"/>
              <a:gd name="T67" fmla="*/ 2147483646 h 66"/>
              <a:gd name="T68" fmla="*/ 2147483646 w 1860"/>
              <a:gd name="T69" fmla="*/ 2147483646 h 66"/>
              <a:gd name="T70" fmla="*/ 2147483646 w 1860"/>
              <a:gd name="T71" fmla="*/ 2147483646 h 66"/>
              <a:gd name="T72" fmla="*/ 2147483646 w 1860"/>
              <a:gd name="T73" fmla="*/ 2147483646 h 66"/>
              <a:gd name="T74" fmla="*/ 2147483646 w 1860"/>
              <a:gd name="T75" fmla="*/ 2147483646 h 66"/>
              <a:gd name="T76" fmla="*/ 2147483646 w 1860"/>
              <a:gd name="T77" fmla="*/ 2147483646 h 66"/>
              <a:gd name="T78" fmla="*/ 2147483646 w 1860"/>
              <a:gd name="T79" fmla="*/ 2147483646 h 66"/>
              <a:gd name="T80" fmla="*/ 2147483646 w 1860"/>
              <a:gd name="T81" fmla="*/ 2147483646 h 66"/>
              <a:gd name="T82" fmla="*/ 2147483646 w 1860"/>
              <a:gd name="T83" fmla="*/ 2147483646 h 66"/>
              <a:gd name="T84" fmla="*/ 2147483646 w 1860"/>
              <a:gd name="T85" fmla="*/ 2147483646 h 66"/>
              <a:gd name="T86" fmla="*/ 2147483646 w 1860"/>
              <a:gd name="T87" fmla="*/ 2147483646 h 66"/>
              <a:gd name="T88" fmla="*/ 2147483646 w 1860"/>
              <a:gd name="T89" fmla="*/ 2147483646 h 66"/>
              <a:gd name="T90" fmla="*/ 2147483646 w 1860"/>
              <a:gd name="T91" fmla="*/ 2147483646 h 66"/>
              <a:gd name="T92" fmla="*/ 2147483646 w 1860"/>
              <a:gd name="T93" fmla="*/ 2147483646 h 66"/>
              <a:gd name="T94" fmla="*/ 2147483646 w 1860"/>
              <a:gd name="T95" fmla="*/ 2147483646 h 66"/>
              <a:gd name="T96" fmla="*/ 2147483646 w 1860"/>
              <a:gd name="T97" fmla="*/ 2147483646 h 66"/>
              <a:gd name="T98" fmla="*/ 2147483646 w 1860"/>
              <a:gd name="T99" fmla="*/ 2147483646 h 66"/>
              <a:gd name="T100" fmla="*/ 2147483646 w 1860"/>
              <a:gd name="T101" fmla="*/ 2147483646 h 66"/>
              <a:gd name="T102" fmla="*/ 2147483646 w 1860"/>
              <a:gd name="T103" fmla="*/ 2147483646 h 66"/>
              <a:gd name="T104" fmla="*/ 0 w 1860"/>
              <a:gd name="T105" fmla="*/ 2147483646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66"/>
              <a:gd name="T161" fmla="*/ 1860 w 186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66">
                <a:moveTo>
                  <a:pt x="0" y="66"/>
                </a:moveTo>
                <a:lnTo>
                  <a:pt x="0" y="66"/>
                </a:lnTo>
                <a:lnTo>
                  <a:pt x="72" y="60"/>
                </a:lnTo>
                <a:lnTo>
                  <a:pt x="150" y="48"/>
                </a:lnTo>
                <a:lnTo>
                  <a:pt x="222" y="42"/>
                </a:lnTo>
                <a:lnTo>
                  <a:pt x="300" y="36"/>
                </a:lnTo>
                <a:lnTo>
                  <a:pt x="372" y="30"/>
                </a:lnTo>
                <a:lnTo>
                  <a:pt x="444" y="30"/>
                </a:lnTo>
                <a:lnTo>
                  <a:pt x="522" y="24"/>
                </a:lnTo>
                <a:lnTo>
                  <a:pt x="594" y="24"/>
                </a:lnTo>
                <a:lnTo>
                  <a:pt x="672" y="24"/>
                </a:lnTo>
                <a:lnTo>
                  <a:pt x="744" y="24"/>
                </a:lnTo>
                <a:lnTo>
                  <a:pt x="816" y="24"/>
                </a:lnTo>
                <a:lnTo>
                  <a:pt x="894" y="24"/>
                </a:lnTo>
                <a:lnTo>
                  <a:pt x="966" y="24"/>
                </a:lnTo>
                <a:lnTo>
                  <a:pt x="1044" y="24"/>
                </a:lnTo>
                <a:lnTo>
                  <a:pt x="1116" y="18"/>
                </a:lnTo>
                <a:lnTo>
                  <a:pt x="1188" y="18"/>
                </a:lnTo>
                <a:lnTo>
                  <a:pt x="1266" y="12"/>
                </a:lnTo>
                <a:lnTo>
                  <a:pt x="1338" y="12"/>
                </a:lnTo>
                <a:lnTo>
                  <a:pt x="1416" y="12"/>
                </a:lnTo>
                <a:lnTo>
                  <a:pt x="1488" y="6"/>
                </a:lnTo>
                <a:lnTo>
                  <a:pt x="1560" y="6"/>
                </a:lnTo>
                <a:lnTo>
                  <a:pt x="1638" y="6"/>
                </a:lnTo>
                <a:lnTo>
                  <a:pt x="1710" y="0"/>
                </a:lnTo>
                <a:lnTo>
                  <a:pt x="1788" y="0"/>
                </a:lnTo>
                <a:lnTo>
                  <a:pt x="1860" y="0"/>
                </a:lnTo>
                <a:lnTo>
                  <a:pt x="1860" y="66"/>
                </a:lnTo>
                <a:lnTo>
                  <a:pt x="1788" y="66"/>
                </a:lnTo>
                <a:lnTo>
                  <a:pt x="1710" y="66"/>
                </a:lnTo>
                <a:lnTo>
                  <a:pt x="1638" y="66"/>
                </a:lnTo>
                <a:lnTo>
                  <a:pt x="1560" y="66"/>
                </a:lnTo>
                <a:lnTo>
                  <a:pt x="1488" y="66"/>
                </a:lnTo>
                <a:lnTo>
                  <a:pt x="1416" y="66"/>
                </a:lnTo>
                <a:lnTo>
                  <a:pt x="1338" y="66"/>
                </a:lnTo>
                <a:lnTo>
                  <a:pt x="1266" y="66"/>
                </a:lnTo>
                <a:lnTo>
                  <a:pt x="1188" y="66"/>
                </a:lnTo>
                <a:lnTo>
                  <a:pt x="1116" y="66"/>
                </a:lnTo>
                <a:lnTo>
                  <a:pt x="1044" y="66"/>
                </a:lnTo>
                <a:lnTo>
                  <a:pt x="966" y="66"/>
                </a:lnTo>
                <a:lnTo>
                  <a:pt x="894" y="66"/>
                </a:lnTo>
                <a:lnTo>
                  <a:pt x="816" y="66"/>
                </a:lnTo>
                <a:lnTo>
                  <a:pt x="744" y="66"/>
                </a:lnTo>
                <a:lnTo>
                  <a:pt x="672" y="66"/>
                </a:lnTo>
                <a:lnTo>
                  <a:pt x="594" y="66"/>
                </a:lnTo>
                <a:lnTo>
                  <a:pt x="522" y="66"/>
                </a:lnTo>
                <a:lnTo>
                  <a:pt x="444" y="66"/>
                </a:lnTo>
                <a:lnTo>
                  <a:pt x="372" y="66"/>
                </a:lnTo>
                <a:lnTo>
                  <a:pt x="300" y="66"/>
                </a:lnTo>
                <a:lnTo>
                  <a:pt x="222" y="66"/>
                </a:lnTo>
                <a:lnTo>
                  <a:pt x="150" y="66"/>
                </a:lnTo>
                <a:lnTo>
                  <a:pt x="72" y="66"/>
                </a:lnTo>
                <a:lnTo>
                  <a:pt x="0" y="6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3" name="Freeform 100">
            <a:extLst>
              <a:ext uri="{FF2B5EF4-FFF2-40B4-BE49-F238E27FC236}">
                <a16:creationId xmlns:a16="http://schemas.microsoft.com/office/drawing/2014/main" id="{E1CBED25-46BB-E84D-8174-FF206C57E772}"/>
              </a:ext>
            </a:extLst>
          </p:cNvPr>
          <p:cNvSpPr>
            <a:spLocks/>
          </p:cNvSpPr>
          <p:nvPr/>
        </p:nvSpPr>
        <p:spPr bwMode="auto">
          <a:xfrm>
            <a:off x="3049906" y="4231006"/>
            <a:ext cx="4947284" cy="670560"/>
          </a:xfrm>
          <a:custGeom>
            <a:avLst/>
            <a:gdLst>
              <a:gd name="T0" fmla="*/ 0 w 1860"/>
              <a:gd name="T1" fmla="*/ 2147483646 h 252"/>
              <a:gd name="T2" fmla="*/ 0 w 1860"/>
              <a:gd name="T3" fmla="*/ 2147483646 h 252"/>
              <a:gd name="T4" fmla="*/ 2147483646 w 1860"/>
              <a:gd name="T5" fmla="*/ 2147483646 h 252"/>
              <a:gd name="T6" fmla="*/ 2147483646 w 1860"/>
              <a:gd name="T7" fmla="*/ 2147483646 h 252"/>
              <a:gd name="T8" fmla="*/ 2147483646 w 1860"/>
              <a:gd name="T9" fmla="*/ 2147483646 h 252"/>
              <a:gd name="T10" fmla="*/ 2147483646 w 1860"/>
              <a:gd name="T11" fmla="*/ 2147483646 h 252"/>
              <a:gd name="T12" fmla="*/ 2147483646 w 1860"/>
              <a:gd name="T13" fmla="*/ 2147483646 h 252"/>
              <a:gd name="T14" fmla="*/ 2147483646 w 1860"/>
              <a:gd name="T15" fmla="*/ 2147483646 h 252"/>
              <a:gd name="T16" fmla="*/ 2147483646 w 1860"/>
              <a:gd name="T17" fmla="*/ 2147483646 h 252"/>
              <a:gd name="T18" fmla="*/ 2147483646 w 1860"/>
              <a:gd name="T19" fmla="*/ 2147483646 h 252"/>
              <a:gd name="T20" fmla="*/ 2147483646 w 1860"/>
              <a:gd name="T21" fmla="*/ 2147483646 h 252"/>
              <a:gd name="T22" fmla="*/ 2147483646 w 1860"/>
              <a:gd name="T23" fmla="*/ 2147483646 h 252"/>
              <a:gd name="T24" fmla="*/ 2147483646 w 1860"/>
              <a:gd name="T25" fmla="*/ 2147483646 h 252"/>
              <a:gd name="T26" fmla="*/ 2147483646 w 1860"/>
              <a:gd name="T27" fmla="*/ 2147483646 h 252"/>
              <a:gd name="T28" fmla="*/ 2147483646 w 1860"/>
              <a:gd name="T29" fmla="*/ 2147483646 h 252"/>
              <a:gd name="T30" fmla="*/ 2147483646 w 1860"/>
              <a:gd name="T31" fmla="*/ 2147483646 h 252"/>
              <a:gd name="T32" fmla="*/ 2147483646 w 1860"/>
              <a:gd name="T33" fmla="*/ 2147483646 h 252"/>
              <a:gd name="T34" fmla="*/ 2147483646 w 1860"/>
              <a:gd name="T35" fmla="*/ 2147483646 h 252"/>
              <a:gd name="T36" fmla="*/ 2147483646 w 1860"/>
              <a:gd name="T37" fmla="*/ 2147483646 h 252"/>
              <a:gd name="T38" fmla="*/ 2147483646 w 1860"/>
              <a:gd name="T39" fmla="*/ 2147483646 h 252"/>
              <a:gd name="T40" fmla="*/ 2147483646 w 1860"/>
              <a:gd name="T41" fmla="*/ 2147483646 h 252"/>
              <a:gd name="T42" fmla="*/ 2147483646 w 1860"/>
              <a:gd name="T43" fmla="*/ 2147483646 h 252"/>
              <a:gd name="T44" fmla="*/ 2147483646 w 1860"/>
              <a:gd name="T45" fmla="*/ 2147483646 h 252"/>
              <a:gd name="T46" fmla="*/ 2147483646 w 1860"/>
              <a:gd name="T47" fmla="*/ 2147483646 h 252"/>
              <a:gd name="T48" fmla="*/ 2147483646 w 1860"/>
              <a:gd name="T49" fmla="*/ 2147483646 h 252"/>
              <a:gd name="T50" fmla="*/ 2147483646 w 1860"/>
              <a:gd name="T51" fmla="*/ 2147483646 h 252"/>
              <a:gd name="T52" fmla="*/ 2147483646 w 1860"/>
              <a:gd name="T53" fmla="*/ 0 h 252"/>
              <a:gd name="T54" fmla="*/ 2147483646 w 1860"/>
              <a:gd name="T55" fmla="*/ 2147483646 h 252"/>
              <a:gd name="T56" fmla="*/ 2147483646 w 1860"/>
              <a:gd name="T57" fmla="*/ 2147483646 h 252"/>
              <a:gd name="T58" fmla="*/ 2147483646 w 1860"/>
              <a:gd name="T59" fmla="*/ 2147483646 h 252"/>
              <a:gd name="T60" fmla="*/ 2147483646 w 1860"/>
              <a:gd name="T61" fmla="*/ 2147483646 h 252"/>
              <a:gd name="T62" fmla="*/ 2147483646 w 1860"/>
              <a:gd name="T63" fmla="*/ 2147483646 h 252"/>
              <a:gd name="T64" fmla="*/ 2147483646 w 1860"/>
              <a:gd name="T65" fmla="*/ 2147483646 h 252"/>
              <a:gd name="T66" fmla="*/ 2147483646 w 1860"/>
              <a:gd name="T67" fmla="*/ 2147483646 h 252"/>
              <a:gd name="T68" fmla="*/ 2147483646 w 1860"/>
              <a:gd name="T69" fmla="*/ 2147483646 h 252"/>
              <a:gd name="T70" fmla="*/ 2147483646 w 1860"/>
              <a:gd name="T71" fmla="*/ 2147483646 h 252"/>
              <a:gd name="T72" fmla="*/ 2147483646 w 1860"/>
              <a:gd name="T73" fmla="*/ 2147483646 h 252"/>
              <a:gd name="T74" fmla="*/ 2147483646 w 1860"/>
              <a:gd name="T75" fmla="*/ 2147483646 h 252"/>
              <a:gd name="T76" fmla="*/ 2147483646 w 1860"/>
              <a:gd name="T77" fmla="*/ 2147483646 h 252"/>
              <a:gd name="T78" fmla="*/ 2147483646 w 1860"/>
              <a:gd name="T79" fmla="*/ 2147483646 h 252"/>
              <a:gd name="T80" fmla="*/ 2147483646 w 1860"/>
              <a:gd name="T81" fmla="*/ 2147483646 h 252"/>
              <a:gd name="T82" fmla="*/ 2147483646 w 1860"/>
              <a:gd name="T83" fmla="*/ 2147483646 h 252"/>
              <a:gd name="T84" fmla="*/ 2147483646 w 1860"/>
              <a:gd name="T85" fmla="*/ 2147483646 h 252"/>
              <a:gd name="T86" fmla="*/ 2147483646 w 1860"/>
              <a:gd name="T87" fmla="*/ 2147483646 h 252"/>
              <a:gd name="T88" fmla="*/ 2147483646 w 1860"/>
              <a:gd name="T89" fmla="*/ 2147483646 h 252"/>
              <a:gd name="T90" fmla="*/ 2147483646 w 1860"/>
              <a:gd name="T91" fmla="*/ 2147483646 h 252"/>
              <a:gd name="T92" fmla="*/ 2147483646 w 1860"/>
              <a:gd name="T93" fmla="*/ 2147483646 h 252"/>
              <a:gd name="T94" fmla="*/ 2147483646 w 1860"/>
              <a:gd name="T95" fmla="*/ 2147483646 h 252"/>
              <a:gd name="T96" fmla="*/ 2147483646 w 1860"/>
              <a:gd name="T97" fmla="*/ 2147483646 h 252"/>
              <a:gd name="T98" fmla="*/ 2147483646 w 1860"/>
              <a:gd name="T99" fmla="*/ 2147483646 h 252"/>
              <a:gd name="T100" fmla="*/ 2147483646 w 1860"/>
              <a:gd name="T101" fmla="*/ 2147483646 h 252"/>
              <a:gd name="T102" fmla="*/ 2147483646 w 1860"/>
              <a:gd name="T103" fmla="*/ 2147483646 h 252"/>
              <a:gd name="T104" fmla="*/ 0 w 1860"/>
              <a:gd name="T105" fmla="*/ 2147483646 h 2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252"/>
              <a:gd name="T161" fmla="*/ 1860 w 1860"/>
              <a:gd name="T162" fmla="*/ 252 h 2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252">
                <a:moveTo>
                  <a:pt x="0" y="252"/>
                </a:moveTo>
                <a:lnTo>
                  <a:pt x="0" y="252"/>
                </a:lnTo>
                <a:lnTo>
                  <a:pt x="72" y="240"/>
                </a:lnTo>
                <a:lnTo>
                  <a:pt x="150" y="222"/>
                </a:lnTo>
                <a:lnTo>
                  <a:pt x="222" y="204"/>
                </a:lnTo>
                <a:lnTo>
                  <a:pt x="300" y="186"/>
                </a:lnTo>
                <a:lnTo>
                  <a:pt x="372" y="174"/>
                </a:lnTo>
                <a:lnTo>
                  <a:pt x="444" y="162"/>
                </a:lnTo>
                <a:lnTo>
                  <a:pt x="522" y="150"/>
                </a:lnTo>
                <a:lnTo>
                  <a:pt x="594" y="144"/>
                </a:lnTo>
                <a:lnTo>
                  <a:pt x="672" y="132"/>
                </a:lnTo>
                <a:lnTo>
                  <a:pt x="744" y="126"/>
                </a:lnTo>
                <a:lnTo>
                  <a:pt x="816" y="120"/>
                </a:lnTo>
                <a:lnTo>
                  <a:pt x="894" y="114"/>
                </a:lnTo>
                <a:lnTo>
                  <a:pt x="966" y="108"/>
                </a:lnTo>
                <a:lnTo>
                  <a:pt x="1044" y="96"/>
                </a:lnTo>
                <a:lnTo>
                  <a:pt x="1116" y="90"/>
                </a:lnTo>
                <a:lnTo>
                  <a:pt x="1188" y="78"/>
                </a:lnTo>
                <a:lnTo>
                  <a:pt x="1266" y="72"/>
                </a:lnTo>
                <a:lnTo>
                  <a:pt x="1338" y="60"/>
                </a:lnTo>
                <a:lnTo>
                  <a:pt x="1416" y="54"/>
                </a:lnTo>
                <a:lnTo>
                  <a:pt x="1488" y="42"/>
                </a:lnTo>
                <a:lnTo>
                  <a:pt x="1560" y="36"/>
                </a:lnTo>
                <a:lnTo>
                  <a:pt x="1638" y="24"/>
                </a:lnTo>
                <a:lnTo>
                  <a:pt x="1710" y="18"/>
                </a:lnTo>
                <a:lnTo>
                  <a:pt x="1788" y="6"/>
                </a:lnTo>
                <a:lnTo>
                  <a:pt x="1860" y="0"/>
                </a:lnTo>
                <a:lnTo>
                  <a:pt x="1860" y="186"/>
                </a:lnTo>
                <a:lnTo>
                  <a:pt x="1788" y="186"/>
                </a:lnTo>
                <a:lnTo>
                  <a:pt x="1710" y="186"/>
                </a:lnTo>
                <a:lnTo>
                  <a:pt x="1638" y="192"/>
                </a:lnTo>
                <a:lnTo>
                  <a:pt x="1560" y="192"/>
                </a:lnTo>
                <a:lnTo>
                  <a:pt x="1488" y="192"/>
                </a:lnTo>
                <a:lnTo>
                  <a:pt x="1416" y="198"/>
                </a:lnTo>
                <a:lnTo>
                  <a:pt x="1338" y="198"/>
                </a:lnTo>
                <a:lnTo>
                  <a:pt x="1266" y="198"/>
                </a:lnTo>
                <a:lnTo>
                  <a:pt x="1188" y="204"/>
                </a:lnTo>
                <a:lnTo>
                  <a:pt x="1116" y="204"/>
                </a:lnTo>
                <a:lnTo>
                  <a:pt x="1044" y="210"/>
                </a:lnTo>
                <a:lnTo>
                  <a:pt x="966" y="210"/>
                </a:lnTo>
                <a:lnTo>
                  <a:pt x="894" y="210"/>
                </a:lnTo>
                <a:lnTo>
                  <a:pt x="816" y="210"/>
                </a:lnTo>
                <a:lnTo>
                  <a:pt x="744" y="210"/>
                </a:lnTo>
                <a:lnTo>
                  <a:pt x="672" y="210"/>
                </a:lnTo>
                <a:lnTo>
                  <a:pt x="594" y="210"/>
                </a:lnTo>
                <a:lnTo>
                  <a:pt x="522" y="210"/>
                </a:lnTo>
                <a:lnTo>
                  <a:pt x="444" y="216"/>
                </a:lnTo>
                <a:lnTo>
                  <a:pt x="372" y="216"/>
                </a:lnTo>
                <a:lnTo>
                  <a:pt x="300" y="222"/>
                </a:lnTo>
                <a:lnTo>
                  <a:pt x="222" y="228"/>
                </a:lnTo>
                <a:lnTo>
                  <a:pt x="150" y="234"/>
                </a:lnTo>
                <a:lnTo>
                  <a:pt x="72" y="246"/>
                </a:lnTo>
                <a:lnTo>
                  <a:pt x="0" y="252"/>
                </a:lnTo>
                <a:close/>
              </a:path>
            </a:pathLst>
          </a:custGeom>
          <a:solidFill>
            <a:srgbClr val="0070C0"/>
          </a:solidFill>
          <a:ln w="9525">
            <a:solidFill>
              <a:schemeClr val="bg1"/>
            </a:solidFill>
            <a:round/>
            <a:headEnd/>
            <a:tailEnd/>
          </a:ln>
        </p:spPr>
        <p:txBody>
          <a:bodyPr/>
          <a:lstStyle/>
          <a:p>
            <a:endParaRPr lang="en-US" sz="2160"/>
          </a:p>
        </p:txBody>
      </p:sp>
      <p:sp>
        <p:nvSpPr>
          <p:cNvPr id="37904" name="Freeform 101">
            <a:extLst>
              <a:ext uri="{FF2B5EF4-FFF2-40B4-BE49-F238E27FC236}">
                <a16:creationId xmlns:a16="http://schemas.microsoft.com/office/drawing/2014/main" id="{EC8F8F68-1A06-064F-BA48-D5EC90408EC4}"/>
              </a:ext>
            </a:extLst>
          </p:cNvPr>
          <p:cNvSpPr>
            <a:spLocks/>
          </p:cNvSpPr>
          <p:nvPr/>
        </p:nvSpPr>
        <p:spPr bwMode="auto">
          <a:xfrm>
            <a:off x="3049906" y="4231006"/>
            <a:ext cx="4947284" cy="670560"/>
          </a:xfrm>
          <a:custGeom>
            <a:avLst/>
            <a:gdLst>
              <a:gd name="T0" fmla="*/ 0 w 1860"/>
              <a:gd name="T1" fmla="*/ 2147483646 h 252"/>
              <a:gd name="T2" fmla="*/ 0 w 1860"/>
              <a:gd name="T3" fmla="*/ 2147483646 h 252"/>
              <a:gd name="T4" fmla="*/ 2147483646 w 1860"/>
              <a:gd name="T5" fmla="*/ 2147483646 h 252"/>
              <a:gd name="T6" fmla="*/ 2147483646 w 1860"/>
              <a:gd name="T7" fmla="*/ 2147483646 h 252"/>
              <a:gd name="T8" fmla="*/ 2147483646 w 1860"/>
              <a:gd name="T9" fmla="*/ 2147483646 h 252"/>
              <a:gd name="T10" fmla="*/ 2147483646 w 1860"/>
              <a:gd name="T11" fmla="*/ 2147483646 h 252"/>
              <a:gd name="T12" fmla="*/ 2147483646 w 1860"/>
              <a:gd name="T13" fmla="*/ 2147483646 h 252"/>
              <a:gd name="T14" fmla="*/ 2147483646 w 1860"/>
              <a:gd name="T15" fmla="*/ 2147483646 h 252"/>
              <a:gd name="T16" fmla="*/ 2147483646 w 1860"/>
              <a:gd name="T17" fmla="*/ 2147483646 h 252"/>
              <a:gd name="T18" fmla="*/ 2147483646 w 1860"/>
              <a:gd name="T19" fmla="*/ 2147483646 h 252"/>
              <a:gd name="T20" fmla="*/ 2147483646 w 1860"/>
              <a:gd name="T21" fmla="*/ 2147483646 h 252"/>
              <a:gd name="T22" fmla="*/ 2147483646 w 1860"/>
              <a:gd name="T23" fmla="*/ 2147483646 h 252"/>
              <a:gd name="T24" fmla="*/ 2147483646 w 1860"/>
              <a:gd name="T25" fmla="*/ 2147483646 h 252"/>
              <a:gd name="T26" fmla="*/ 2147483646 w 1860"/>
              <a:gd name="T27" fmla="*/ 2147483646 h 252"/>
              <a:gd name="T28" fmla="*/ 2147483646 w 1860"/>
              <a:gd name="T29" fmla="*/ 2147483646 h 252"/>
              <a:gd name="T30" fmla="*/ 2147483646 w 1860"/>
              <a:gd name="T31" fmla="*/ 2147483646 h 252"/>
              <a:gd name="T32" fmla="*/ 2147483646 w 1860"/>
              <a:gd name="T33" fmla="*/ 2147483646 h 252"/>
              <a:gd name="T34" fmla="*/ 2147483646 w 1860"/>
              <a:gd name="T35" fmla="*/ 2147483646 h 252"/>
              <a:gd name="T36" fmla="*/ 2147483646 w 1860"/>
              <a:gd name="T37" fmla="*/ 2147483646 h 252"/>
              <a:gd name="T38" fmla="*/ 2147483646 w 1860"/>
              <a:gd name="T39" fmla="*/ 2147483646 h 252"/>
              <a:gd name="T40" fmla="*/ 2147483646 w 1860"/>
              <a:gd name="T41" fmla="*/ 2147483646 h 252"/>
              <a:gd name="T42" fmla="*/ 2147483646 w 1860"/>
              <a:gd name="T43" fmla="*/ 2147483646 h 252"/>
              <a:gd name="T44" fmla="*/ 2147483646 w 1860"/>
              <a:gd name="T45" fmla="*/ 2147483646 h 252"/>
              <a:gd name="T46" fmla="*/ 2147483646 w 1860"/>
              <a:gd name="T47" fmla="*/ 2147483646 h 252"/>
              <a:gd name="T48" fmla="*/ 2147483646 w 1860"/>
              <a:gd name="T49" fmla="*/ 2147483646 h 252"/>
              <a:gd name="T50" fmla="*/ 2147483646 w 1860"/>
              <a:gd name="T51" fmla="*/ 2147483646 h 252"/>
              <a:gd name="T52" fmla="*/ 2147483646 w 1860"/>
              <a:gd name="T53" fmla="*/ 0 h 252"/>
              <a:gd name="T54" fmla="*/ 2147483646 w 1860"/>
              <a:gd name="T55" fmla="*/ 2147483646 h 252"/>
              <a:gd name="T56" fmla="*/ 2147483646 w 1860"/>
              <a:gd name="T57" fmla="*/ 2147483646 h 252"/>
              <a:gd name="T58" fmla="*/ 2147483646 w 1860"/>
              <a:gd name="T59" fmla="*/ 2147483646 h 252"/>
              <a:gd name="T60" fmla="*/ 2147483646 w 1860"/>
              <a:gd name="T61" fmla="*/ 2147483646 h 252"/>
              <a:gd name="T62" fmla="*/ 2147483646 w 1860"/>
              <a:gd name="T63" fmla="*/ 2147483646 h 252"/>
              <a:gd name="T64" fmla="*/ 2147483646 w 1860"/>
              <a:gd name="T65" fmla="*/ 2147483646 h 252"/>
              <a:gd name="T66" fmla="*/ 2147483646 w 1860"/>
              <a:gd name="T67" fmla="*/ 2147483646 h 252"/>
              <a:gd name="T68" fmla="*/ 2147483646 w 1860"/>
              <a:gd name="T69" fmla="*/ 2147483646 h 252"/>
              <a:gd name="T70" fmla="*/ 2147483646 w 1860"/>
              <a:gd name="T71" fmla="*/ 2147483646 h 252"/>
              <a:gd name="T72" fmla="*/ 2147483646 w 1860"/>
              <a:gd name="T73" fmla="*/ 2147483646 h 252"/>
              <a:gd name="T74" fmla="*/ 2147483646 w 1860"/>
              <a:gd name="T75" fmla="*/ 2147483646 h 252"/>
              <a:gd name="T76" fmla="*/ 2147483646 w 1860"/>
              <a:gd name="T77" fmla="*/ 2147483646 h 252"/>
              <a:gd name="T78" fmla="*/ 2147483646 w 1860"/>
              <a:gd name="T79" fmla="*/ 2147483646 h 252"/>
              <a:gd name="T80" fmla="*/ 2147483646 w 1860"/>
              <a:gd name="T81" fmla="*/ 2147483646 h 252"/>
              <a:gd name="T82" fmla="*/ 2147483646 w 1860"/>
              <a:gd name="T83" fmla="*/ 2147483646 h 252"/>
              <a:gd name="T84" fmla="*/ 2147483646 w 1860"/>
              <a:gd name="T85" fmla="*/ 2147483646 h 252"/>
              <a:gd name="T86" fmla="*/ 2147483646 w 1860"/>
              <a:gd name="T87" fmla="*/ 2147483646 h 252"/>
              <a:gd name="T88" fmla="*/ 2147483646 w 1860"/>
              <a:gd name="T89" fmla="*/ 2147483646 h 252"/>
              <a:gd name="T90" fmla="*/ 2147483646 w 1860"/>
              <a:gd name="T91" fmla="*/ 2147483646 h 252"/>
              <a:gd name="T92" fmla="*/ 2147483646 w 1860"/>
              <a:gd name="T93" fmla="*/ 2147483646 h 252"/>
              <a:gd name="T94" fmla="*/ 2147483646 w 1860"/>
              <a:gd name="T95" fmla="*/ 2147483646 h 252"/>
              <a:gd name="T96" fmla="*/ 2147483646 w 1860"/>
              <a:gd name="T97" fmla="*/ 2147483646 h 252"/>
              <a:gd name="T98" fmla="*/ 2147483646 w 1860"/>
              <a:gd name="T99" fmla="*/ 2147483646 h 252"/>
              <a:gd name="T100" fmla="*/ 2147483646 w 1860"/>
              <a:gd name="T101" fmla="*/ 2147483646 h 252"/>
              <a:gd name="T102" fmla="*/ 2147483646 w 1860"/>
              <a:gd name="T103" fmla="*/ 2147483646 h 252"/>
              <a:gd name="T104" fmla="*/ 0 w 1860"/>
              <a:gd name="T105" fmla="*/ 2147483646 h 2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252"/>
              <a:gd name="T161" fmla="*/ 1860 w 1860"/>
              <a:gd name="T162" fmla="*/ 252 h 2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252">
                <a:moveTo>
                  <a:pt x="0" y="252"/>
                </a:moveTo>
                <a:lnTo>
                  <a:pt x="0" y="252"/>
                </a:lnTo>
                <a:lnTo>
                  <a:pt x="72" y="240"/>
                </a:lnTo>
                <a:lnTo>
                  <a:pt x="150" y="222"/>
                </a:lnTo>
                <a:lnTo>
                  <a:pt x="222" y="204"/>
                </a:lnTo>
                <a:lnTo>
                  <a:pt x="300" y="186"/>
                </a:lnTo>
                <a:lnTo>
                  <a:pt x="372" y="174"/>
                </a:lnTo>
                <a:lnTo>
                  <a:pt x="444" y="162"/>
                </a:lnTo>
                <a:lnTo>
                  <a:pt x="522" y="150"/>
                </a:lnTo>
                <a:lnTo>
                  <a:pt x="594" y="144"/>
                </a:lnTo>
                <a:lnTo>
                  <a:pt x="672" y="132"/>
                </a:lnTo>
                <a:lnTo>
                  <a:pt x="744" y="126"/>
                </a:lnTo>
                <a:lnTo>
                  <a:pt x="816" y="120"/>
                </a:lnTo>
                <a:lnTo>
                  <a:pt x="894" y="114"/>
                </a:lnTo>
                <a:lnTo>
                  <a:pt x="966" y="108"/>
                </a:lnTo>
                <a:lnTo>
                  <a:pt x="1044" y="96"/>
                </a:lnTo>
                <a:lnTo>
                  <a:pt x="1116" y="90"/>
                </a:lnTo>
                <a:lnTo>
                  <a:pt x="1188" y="78"/>
                </a:lnTo>
                <a:lnTo>
                  <a:pt x="1266" y="72"/>
                </a:lnTo>
                <a:lnTo>
                  <a:pt x="1338" y="60"/>
                </a:lnTo>
                <a:lnTo>
                  <a:pt x="1416" y="54"/>
                </a:lnTo>
                <a:lnTo>
                  <a:pt x="1488" y="42"/>
                </a:lnTo>
                <a:lnTo>
                  <a:pt x="1560" y="36"/>
                </a:lnTo>
                <a:lnTo>
                  <a:pt x="1638" y="24"/>
                </a:lnTo>
                <a:lnTo>
                  <a:pt x="1710" y="18"/>
                </a:lnTo>
                <a:lnTo>
                  <a:pt x="1788" y="6"/>
                </a:lnTo>
                <a:lnTo>
                  <a:pt x="1860" y="0"/>
                </a:lnTo>
                <a:lnTo>
                  <a:pt x="1860" y="186"/>
                </a:lnTo>
                <a:lnTo>
                  <a:pt x="1788" y="186"/>
                </a:lnTo>
                <a:lnTo>
                  <a:pt x="1710" y="186"/>
                </a:lnTo>
                <a:lnTo>
                  <a:pt x="1638" y="192"/>
                </a:lnTo>
                <a:lnTo>
                  <a:pt x="1560" y="192"/>
                </a:lnTo>
                <a:lnTo>
                  <a:pt x="1488" y="192"/>
                </a:lnTo>
                <a:lnTo>
                  <a:pt x="1416" y="198"/>
                </a:lnTo>
                <a:lnTo>
                  <a:pt x="1338" y="198"/>
                </a:lnTo>
                <a:lnTo>
                  <a:pt x="1266" y="198"/>
                </a:lnTo>
                <a:lnTo>
                  <a:pt x="1188" y="204"/>
                </a:lnTo>
                <a:lnTo>
                  <a:pt x="1116" y="204"/>
                </a:lnTo>
                <a:lnTo>
                  <a:pt x="1044" y="210"/>
                </a:lnTo>
                <a:lnTo>
                  <a:pt x="966" y="210"/>
                </a:lnTo>
                <a:lnTo>
                  <a:pt x="894" y="210"/>
                </a:lnTo>
                <a:lnTo>
                  <a:pt x="816" y="210"/>
                </a:lnTo>
                <a:lnTo>
                  <a:pt x="744" y="210"/>
                </a:lnTo>
                <a:lnTo>
                  <a:pt x="672" y="210"/>
                </a:lnTo>
                <a:lnTo>
                  <a:pt x="594" y="210"/>
                </a:lnTo>
                <a:lnTo>
                  <a:pt x="522" y="210"/>
                </a:lnTo>
                <a:lnTo>
                  <a:pt x="444" y="216"/>
                </a:lnTo>
                <a:lnTo>
                  <a:pt x="372" y="216"/>
                </a:lnTo>
                <a:lnTo>
                  <a:pt x="300" y="222"/>
                </a:lnTo>
                <a:lnTo>
                  <a:pt x="222" y="228"/>
                </a:lnTo>
                <a:lnTo>
                  <a:pt x="150" y="234"/>
                </a:lnTo>
                <a:lnTo>
                  <a:pt x="72" y="246"/>
                </a:lnTo>
                <a:lnTo>
                  <a:pt x="0" y="25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5" name="Freeform 102">
            <a:extLst>
              <a:ext uri="{FF2B5EF4-FFF2-40B4-BE49-F238E27FC236}">
                <a16:creationId xmlns:a16="http://schemas.microsoft.com/office/drawing/2014/main" id="{938EF1CE-050B-F34C-A06C-A1C7D6FD29DB}"/>
              </a:ext>
            </a:extLst>
          </p:cNvPr>
          <p:cNvSpPr>
            <a:spLocks/>
          </p:cNvSpPr>
          <p:nvPr/>
        </p:nvSpPr>
        <p:spPr bwMode="auto">
          <a:xfrm>
            <a:off x="3049906" y="3977640"/>
            <a:ext cx="4947284" cy="923926"/>
          </a:xfrm>
          <a:custGeom>
            <a:avLst/>
            <a:gdLst>
              <a:gd name="T0" fmla="*/ 0 w 1860"/>
              <a:gd name="T1" fmla="*/ 2147483646 h 348"/>
              <a:gd name="T2" fmla="*/ 0 w 1860"/>
              <a:gd name="T3" fmla="*/ 2147483646 h 348"/>
              <a:gd name="T4" fmla="*/ 2147483646 w 1860"/>
              <a:gd name="T5" fmla="*/ 2147483646 h 348"/>
              <a:gd name="T6" fmla="*/ 2147483646 w 1860"/>
              <a:gd name="T7" fmla="*/ 2147483646 h 348"/>
              <a:gd name="T8" fmla="*/ 2147483646 w 1860"/>
              <a:gd name="T9" fmla="*/ 2147483646 h 348"/>
              <a:gd name="T10" fmla="*/ 2147483646 w 1860"/>
              <a:gd name="T11" fmla="*/ 2147483646 h 348"/>
              <a:gd name="T12" fmla="*/ 2147483646 w 1860"/>
              <a:gd name="T13" fmla="*/ 2147483646 h 348"/>
              <a:gd name="T14" fmla="*/ 2147483646 w 1860"/>
              <a:gd name="T15" fmla="*/ 2147483646 h 348"/>
              <a:gd name="T16" fmla="*/ 2147483646 w 1860"/>
              <a:gd name="T17" fmla="*/ 2147483646 h 348"/>
              <a:gd name="T18" fmla="*/ 2147483646 w 1860"/>
              <a:gd name="T19" fmla="*/ 2147483646 h 348"/>
              <a:gd name="T20" fmla="*/ 2147483646 w 1860"/>
              <a:gd name="T21" fmla="*/ 2147483646 h 348"/>
              <a:gd name="T22" fmla="*/ 2147483646 w 1860"/>
              <a:gd name="T23" fmla="*/ 2147483646 h 348"/>
              <a:gd name="T24" fmla="*/ 2147483646 w 1860"/>
              <a:gd name="T25" fmla="*/ 2147483646 h 348"/>
              <a:gd name="T26" fmla="*/ 2147483646 w 1860"/>
              <a:gd name="T27" fmla="*/ 2147483646 h 348"/>
              <a:gd name="T28" fmla="*/ 2147483646 w 1860"/>
              <a:gd name="T29" fmla="*/ 2147483646 h 348"/>
              <a:gd name="T30" fmla="*/ 2147483646 w 1860"/>
              <a:gd name="T31" fmla="*/ 2147483646 h 348"/>
              <a:gd name="T32" fmla="*/ 2147483646 w 1860"/>
              <a:gd name="T33" fmla="*/ 2147483646 h 348"/>
              <a:gd name="T34" fmla="*/ 2147483646 w 1860"/>
              <a:gd name="T35" fmla="*/ 2147483646 h 348"/>
              <a:gd name="T36" fmla="*/ 2147483646 w 1860"/>
              <a:gd name="T37" fmla="*/ 2147483646 h 348"/>
              <a:gd name="T38" fmla="*/ 2147483646 w 1860"/>
              <a:gd name="T39" fmla="*/ 2147483646 h 348"/>
              <a:gd name="T40" fmla="*/ 2147483646 w 1860"/>
              <a:gd name="T41" fmla="*/ 2147483646 h 348"/>
              <a:gd name="T42" fmla="*/ 2147483646 w 1860"/>
              <a:gd name="T43" fmla="*/ 2147483646 h 348"/>
              <a:gd name="T44" fmla="*/ 2147483646 w 1860"/>
              <a:gd name="T45" fmla="*/ 2147483646 h 348"/>
              <a:gd name="T46" fmla="*/ 2147483646 w 1860"/>
              <a:gd name="T47" fmla="*/ 2147483646 h 348"/>
              <a:gd name="T48" fmla="*/ 2147483646 w 1860"/>
              <a:gd name="T49" fmla="*/ 2147483646 h 348"/>
              <a:gd name="T50" fmla="*/ 2147483646 w 1860"/>
              <a:gd name="T51" fmla="*/ 2147483646 h 348"/>
              <a:gd name="T52" fmla="*/ 2147483646 w 1860"/>
              <a:gd name="T53" fmla="*/ 0 h 348"/>
              <a:gd name="T54" fmla="*/ 2147483646 w 1860"/>
              <a:gd name="T55" fmla="*/ 2147483646 h 348"/>
              <a:gd name="T56" fmla="*/ 2147483646 w 1860"/>
              <a:gd name="T57" fmla="*/ 2147483646 h 348"/>
              <a:gd name="T58" fmla="*/ 2147483646 w 1860"/>
              <a:gd name="T59" fmla="*/ 2147483646 h 348"/>
              <a:gd name="T60" fmla="*/ 2147483646 w 1860"/>
              <a:gd name="T61" fmla="*/ 2147483646 h 348"/>
              <a:gd name="T62" fmla="*/ 2147483646 w 1860"/>
              <a:gd name="T63" fmla="*/ 2147483646 h 348"/>
              <a:gd name="T64" fmla="*/ 2147483646 w 1860"/>
              <a:gd name="T65" fmla="*/ 2147483646 h 348"/>
              <a:gd name="T66" fmla="*/ 2147483646 w 1860"/>
              <a:gd name="T67" fmla="*/ 2147483646 h 348"/>
              <a:gd name="T68" fmla="*/ 2147483646 w 1860"/>
              <a:gd name="T69" fmla="*/ 2147483646 h 348"/>
              <a:gd name="T70" fmla="*/ 2147483646 w 1860"/>
              <a:gd name="T71" fmla="*/ 2147483646 h 348"/>
              <a:gd name="T72" fmla="*/ 2147483646 w 1860"/>
              <a:gd name="T73" fmla="*/ 2147483646 h 348"/>
              <a:gd name="T74" fmla="*/ 2147483646 w 1860"/>
              <a:gd name="T75" fmla="*/ 2147483646 h 348"/>
              <a:gd name="T76" fmla="*/ 2147483646 w 1860"/>
              <a:gd name="T77" fmla="*/ 2147483646 h 348"/>
              <a:gd name="T78" fmla="*/ 2147483646 w 1860"/>
              <a:gd name="T79" fmla="*/ 2147483646 h 348"/>
              <a:gd name="T80" fmla="*/ 2147483646 w 1860"/>
              <a:gd name="T81" fmla="*/ 2147483646 h 348"/>
              <a:gd name="T82" fmla="*/ 2147483646 w 1860"/>
              <a:gd name="T83" fmla="*/ 2147483646 h 348"/>
              <a:gd name="T84" fmla="*/ 2147483646 w 1860"/>
              <a:gd name="T85" fmla="*/ 2147483646 h 348"/>
              <a:gd name="T86" fmla="*/ 2147483646 w 1860"/>
              <a:gd name="T87" fmla="*/ 2147483646 h 348"/>
              <a:gd name="T88" fmla="*/ 2147483646 w 1860"/>
              <a:gd name="T89" fmla="*/ 2147483646 h 348"/>
              <a:gd name="T90" fmla="*/ 2147483646 w 1860"/>
              <a:gd name="T91" fmla="*/ 2147483646 h 348"/>
              <a:gd name="T92" fmla="*/ 2147483646 w 1860"/>
              <a:gd name="T93" fmla="*/ 2147483646 h 348"/>
              <a:gd name="T94" fmla="*/ 2147483646 w 1860"/>
              <a:gd name="T95" fmla="*/ 2147483646 h 348"/>
              <a:gd name="T96" fmla="*/ 2147483646 w 1860"/>
              <a:gd name="T97" fmla="*/ 2147483646 h 348"/>
              <a:gd name="T98" fmla="*/ 2147483646 w 1860"/>
              <a:gd name="T99" fmla="*/ 2147483646 h 348"/>
              <a:gd name="T100" fmla="*/ 2147483646 w 1860"/>
              <a:gd name="T101" fmla="*/ 2147483646 h 348"/>
              <a:gd name="T102" fmla="*/ 2147483646 w 1860"/>
              <a:gd name="T103" fmla="*/ 2147483646 h 348"/>
              <a:gd name="T104" fmla="*/ 0 w 1860"/>
              <a:gd name="T105" fmla="*/ 2147483646 h 3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48"/>
              <a:gd name="T161" fmla="*/ 1860 w 1860"/>
              <a:gd name="T162" fmla="*/ 348 h 34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48">
                <a:moveTo>
                  <a:pt x="0" y="348"/>
                </a:moveTo>
                <a:lnTo>
                  <a:pt x="0" y="348"/>
                </a:lnTo>
                <a:lnTo>
                  <a:pt x="72" y="330"/>
                </a:lnTo>
                <a:lnTo>
                  <a:pt x="150" y="306"/>
                </a:lnTo>
                <a:lnTo>
                  <a:pt x="222" y="288"/>
                </a:lnTo>
                <a:lnTo>
                  <a:pt x="300" y="264"/>
                </a:lnTo>
                <a:lnTo>
                  <a:pt x="372" y="246"/>
                </a:lnTo>
                <a:lnTo>
                  <a:pt x="444" y="234"/>
                </a:lnTo>
                <a:lnTo>
                  <a:pt x="522" y="222"/>
                </a:lnTo>
                <a:lnTo>
                  <a:pt x="594" y="204"/>
                </a:lnTo>
                <a:lnTo>
                  <a:pt x="672" y="192"/>
                </a:lnTo>
                <a:lnTo>
                  <a:pt x="744" y="186"/>
                </a:lnTo>
                <a:lnTo>
                  <a:pt x="816" y="174"/>
                </a:lnTo>
                <a:lnTo>
                  <a:pt x="894" y="162"/>
                </a:lnTo>
                <a:lnTo>
                  <a:pt x="966" y="150"/>
                </a:lnTo>
                <a:lnTo>
                  <a:pt x="1044" y="138"/>
                </a:lnTo>
                <a:lnTo>
                  <a:pt x="1116" y="126"/>
                </a:lnTo>
                <a:lnTo>
                  <a:pt x="1188" y="108"/>
                </a:lnTo>
                <a:lnTo>
                  <a:pt x="1266" y="96"/>
                </a:lnTo>
                <a:lnTo>
                  <a:pt x="1338" y="84"/>
                </a:lnTo>
                <a:lnTo>
                  <a:pt x="1416" y="72"/>
                </a:lnTo>
                <a:lnTo>
                  <a:pt x="1488" y="60"/>
                </a:lnTo>
                <a:lnTo>
                  <a:pt x="1560" y="48"/>
                </a:lnTo>
                <a:lnTo>
                  <a:pt x="1638" y="36"/>
                </a:lnTo>
                <a:lnTo>
                  <a:pt x="1710" y="24"/>
                </a:lnTo>
                <a:lnTo>
                  <a:pt x="1788" y="12"/>
                </a:lnTo>
                <a:lnTo>
                  <a:pt x="1860" y="0"/>
                </a:lnTo>
                <a:lnTo>
                  <a:pt x="1860" y="96"/>
                </a:lnTo>
                <a:lnTo>
                  <a:pt x="1788" y="102"/>
                </a:lnTo>
                <a:lnTo>
                  <a:pt x="1710" y="114"/>
                </a:lnTo>
                <a:lnTo>
                  <a:pt x="1638" y="120"/>
                </a:lnTo>
                <a:lnTo>
                  <a:pt x="1560" y="132"/>
                </a:lnTo>
                <a:lnTo>
                  <a:pt x="1488" y="138"/>
                </a:lnTo>
                <a:lnTo>
                  <a:pt x="1416" y="150"/>
                </a:lnTo>
                <a:lnTo>
                  <a:pt x="1338" y="156"/>
                </a:lnTo>
                <a:lnTo>
                  <a:pt x="1266" y="168"/>
                </a:lnTo>
                <a:lnTo>
                  <a:pt x="1188" y="174"/>
                </a:lnTo>
                <a:lnTo>
                  <a:pt x="1116" y="186"/>
                </a:lnTo>
                <a:lnTo>
                  <a:pt x="1044" y="192"/>
                </a:lnTo>
                <a:lnTo>
                  <a:pt x="966" y="204"/>
                </a:lnTo>
                <a:lnTo>
                  <a:pt x="894" y="210"/>
                </a:lnTo>
                <a:lnTo>
                  <a:pt x="816" y="216"/>
                </a:lnTo>
                <a:lnTo>
                  <a:pt x="744" y="222"/>
                </a:lnTo>
                <a:lnTo>
                  <a:pt x="672" y="228"/>
                </a:lnTo>
                <a:lnTo>
                  <a:pt x="594" y="240"/>
                </a:lnTo>
                <a:lnTo>
                  <a:pt x="522" y="246"/>
                </a:lnTo>
                <a:lnTo>
                  <a:pt x="444" y="258"/>
                </a:lnTo>
                <a:lnTo>
                  <a:pt x="372" y="270"/>
                </a:lnTo>
                <a:lnTo>
                  <a:pt x="300" y="282"/>
                </a:lnTo>
                <a:lnTo>
                  <a:pt x="222" y="300"/>
                </a:lnTo>
                <a:lnTo>
                  <a:pt x="150" y="318"/>
                </a:lnTo>
                <a:lnTo>
                  <a:pt x="72" y="336"/>
                </a:lnTo>
                <a:lnTo>
                  <a:pt x="0" y="348"/>
                </a:lnTo>
                <a:close/>
              </a:path>
            </a:pathLst>
          </a:custGeom>
          <a:solidFill>
            <a:srgbClr val="17375E"/>
          </a:solidFill>
          <a:ln w="9525">
            <a:solidFill>
              <a:schemeClr val="bg1"/>
            </a:solidFill>
            <a:round/>
            <a:headEnd/>
            <a:tailEnd/>
          </a:ln>
        </p:spPr>
        <p:txBody>
          <a:bodyPr/>
          <a:lstStyle/>
          <a:p>
            <a:endParaRPr lang="en-US" sz="2160"/>
          </a:p>
        </p:txBody>
      </p:sp>
      <p:sp>
        <p:nvSpPr>
          <p:cNvPr id="37906" name="Freeform 103">
            <a:extLst>
              <a:ext uri="{FF2B5EF4-FFF2-40B4-BE49-F238E27FC236}">
                <a16:creationId xmlns:a16="http://schemas.microsoft.com/office/drawing/2014/main" id="{3EC9B0A1-9444-0543-8BB1-C18F597FD9F8}"/>
              </a:ext>
            </a:extLst>
          </p:cNvPr>
          <p:cNvSpPr>
            <a:spLocks/>
          </p:cNvSpPr>
          <p:nvPr/>
        </p:nvSpPr>
        <p:spPr bwMode="auto">
          <a:xfrm>
            <a:off x="3049906" y="3977640"/>
            <a:ext cx="4947284" cy="923926"/>
          </a:xfrm>
          <a:custGeom>
            <a:avLst/>
            <a:gdLst>
              <a:gd name="T0" fmla="*/ 0 w 1860"/>
              <a:gd name="T1" fmla="*/ 2147483646 h 348"/>
              <a:gd name="T2" fmla="*/ 0 w 1860"/>
              <a:gd name="T3" fmla="*/ 2147483646 h 348"/>
              <a:gd name="T4" fmla="*/ 2147483646 w 1860"/>
              <a:gd name="T5" fmla="*/ 2147483646 h 348"/>
              <a:gd name="T6" fmla="*/ 2147483646 w 1860"/>
              <a:gd name="T7" fmla="*/ 2147483646 h 348"/>
              <a:gd name="T8" fmla="*/ 2147483646 w 1860"/>
              <a:gd name="T9" fmla="*/ 2147483646 h 348"/>
              <a:gd name="T10" fmla="*/ 2147483646 w 1860"/>
              <a:gd name="T11" fmla="*/ 2147483646 h 348"/>
              <a:gd name="T12" fmla="*/ 2147483646 w 1860"/>
              <a:gd name="T13" fmla="*/ 2147483646 h 348"/>
              <a:gd name="T14" fmla="*/ 2147483646 w 1860"/>
              <a:gd name="T15" fmla="*/ 2147483646 h 348"/>
              <a:gd name="T16" fmla="*/ 2147483646 w 1860"/>
              <a:gd name="T17" fmla="*/ 2147483646 h 348"/>
              <a:gd name="T18" fmla="*/ 2147483646 w 1860"/>
              <a:gd name="T19" fmla="*/ 2147483646 h 348"/>
              <a:gd name="T20" fmla="*/ 2147483646 w 1860"/>
              <a:gd name="T21" fmla="*/ 2147483646 h 348"/>
              <a:gd name="T22" fmla="*/ 2147483646 w 1860"/>
              <a:gd name="T23" fmla="*/ 2147483646 h 348"/>
              <a:gd name="T24" fmla="*/ 2147483646 w 1860"/>
              <a:gd name="T25" fmla="*/ 2147483646 h 348"/>
              <a:gd name="T26" fmla="*/ 2147483646 w 1860"/>
              <a:gd name="T27" fmla="*/ 2147483646 h 348"/>
              <a:gd name="T28" fmla="*/ 2147483646 w 1860"/>
              <a:gd name="T29" fmla="*/ 2147483646 h 348"/>
              <a:gd name="T30" fmla="*/ 2147483646 w 1860"/>
              <a:gd name="T31" fmla="*/ 2147483646 h 348"/>
              <a:gd name="T32" fmla="*/ 2147483646 w 1860"/>
              <a:gd name="T33" fmla="*/ 2147483646 h 348"/>
              <a:gd name="T34" fmla="*/ 2147483646 w 1860"/>
              <a:gd name="T35" fmla="*/ 2147483646 h 348"/>
              <a:gd name="T36" fmla="*/ 2147483646 w 1860"/>
              <a:gd name="T37" fmla="*/ 2147483646 h 348"/>
              <a:gd name="T38" fmla="*/ 2147483646 w 1860"/>
              <a:gd name="T39" fmla="*/ 2147483646 h 348"/>
              <a:gd name="T40" fmla="*/ 2147483646 w 1860"/>
              <a:gd name="T41" fmla="*/ 2147483646 h 348"/>
              <a:gd name="T42" fmla="*/ 2147483646 w 1860"/>
              <a:gd name="T43" fmla="*/ 2147483646 h 348"/>
              <a:gd name="T44" fmla="*/ 2147483646 w 1860"/>
              <a:gd name="T45" fmla="*/ 2147483646 h 348"/>
              <a:gd name="T46" fmla="*/ 2147483646 w 1860"/>
              <a:gd name="T47" fmla="*/ 2147483646 h 348"/>
              <a:gd name="T48" fmla="*/ 2147483646 w 1860"/>
              <a:gd name="T49" fmla="*/ 2147483646 h 348"/>
              <a:gd name="T50" fmla="*/ 2147483646 w 1860"/>
              <a:gd name="T51" fmla="*/ 2147483646 h 348"/>
              <a:gd name="T52" fmla="*/ 2147483646 w 1860"/>
              <a:gd name="T53" fmla="*/ 0 h 348"/>
              <a:gd name="T54" fmla="*/ 2147483646 w 1860"/>
              <a:gd name="T55" fmla="*/ 2147483646 h 348"/>
              <a:gd name="T56" fmla="*/ 2147483646 w 1860"/>
              <a:gd name="T57" fmla="*/ 2147483646 h 348"/>
              <a:gd name="T58" fmla="*/ 2147483646 w 1860"/>
              <a:gd name="T59" fmla="*/ 2147483646 h 348"/>
              <a:gd name="T60" fmla="*/ 2147483646 w 1860"/>
              <a:gd name="T61" fmla="*/ 2147483646 h 348"/>
              <a:gd name="T62" fmla="*/ 2147483646 w 1860"/>
              <a:gd name="T63" fmla="*/ 2147483646 h 348"/>
              <a:gd name="T64" fmla="*/ 2147483646 w 1860"/>
              <a:gd name="T65" fmla="*/ 2147483646 h 348"/>
              <a:gd name="T66" fmla="*/ 2147483646 w 1860"/>
              <a:gd name="T67" fmla="*/ 2147483646 h 348"/>
              <a:gd name="T68" fmla="*/ 2147483646 w 1860"/>
              <a:gd name="T69" fmla="*/ 2147483646 h 348"/>
              <a:gd name="T70" fmla="*/ 2147483646 w 1860"/>
              <a:gd name="T71" fmla="*/ 2147483646 h 348"/>
              <a:gd name="T72" fmla="*/ 2147483646 w 1860"/>
              <a:gd name="T73" fmla="*/ 2147483646 h 348"/>
              <a:gd name="T74" fmla="*/ 2147483646 w 1860"/>
              <a:gd name="T75" fmla="*/ 2147483646 h 348"/>
              <a:gd name="T76" fmla="*/ 2147483646 w 1860"/>
              <a:gd name="T77" fmla="*/ 2147483646 h 348"/>
              <a:gd name="T78" fmla="*/ 2147483646 w 1860"/>
              <a:gd name="T79" fmla="*/ 2147483646 h 348"/>
              <a:gd name="T80" fmla="*/ 2147483646 w 1860"/>
              <a:gd name="T81" fmla="*/ 2147483646 h 348"/>
              <a:gd name="T82" fmla="*/ 2147483646 w 1860"/>
              <a:gd name="T83" fmla="*/ 2147483646 h 348"/>
              <a:gd name="T84" fmla="*/ 2147483646 w 1860"/>
              <a:gd name="T85" fmla="*/ 2147483646 h 348"/>
              <a:gd name="T86" fmla="*/ 2147483646 w 1860"/>
              <a:gd name="T87" fmla="*/ 2147483646 h 348"/>
              <a:gd name="T88" fmla="*/ 2147483646 w 1860"/>
              <a:gd name="T89" fmla="*/ 2147483646 h 348"/>
              <a:gd name="T90" fmla="*/ 2147483646 w 1860"/>
              <a:gd name="T91" fmla="*/ 2147483646 h 348"/>
              <a:gd name="T92" fmla="*/ 2147483646 w 1860"/>
              <a:gd name="T93" fmla="*/ 2147483646 h 348"/>
              <a:gd name="T94" fmla="*/ 2147483646 w 1860"/>
              <a:gd name="T95" fmla="*/ 2147483646 h 348"/>
              <a:gd name="T96" fmla="*/ 2147483646 w 1860"/>
              <a:gd name="T97" fmla="*/ 2147483646 h 348"/>
              <a:gd name="T98" fmla="*/ 2147483646 w 1860"/>
              <a:gd name="T99" fmla="*/ 2147483646 h 348"/>
              <a:gd name="T100" fmla="*/ 2147483646 w 1860"/>
              <a:gd name="T101" fmla="*/ 2147483646 h 348"/>
              <a:gd name="T102" fmla="*/ 2147483646 w 1860"/>
              <a:gd name="T103" fmla="*/ 2147483646 h 348"/>
              <a:gd name="T104" fmla="*/ 0 w 1860"/>
              <a:gd name="T105" fmla="*/ 2147483646 h 34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48"/>
              <a:gd name="T161" fmla="*/ 1860 w 1860"/>
              <a:gd name="T162" fmla="*/ 348 h 34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48">
                <a:moveTo>
                  <a:pt x="0" y="348"/>
                </a:moveTo>
                <a:lnTo>
                  <a:pt x="0" y="348"/>
                </a:lnTo>
                <a:lnTo>
                  <a:pt x="72" y="330"/>
                </a:lnTo>
                <a:lnTo>
                  <a:pt x="150" y="306"/>
                </a:lnTo>
                <a:lnTo>
                  <a:pt x="222" y="288"/>
                </a:lnTo>
                <a:lnTo>
                  <a:pt x="300" y="264"/>
                </a:lnTo>
                <a:lnTo>
                  <a:pt x="372" y="246"/>
                </a:lnTo>
                <a:lnTo>
                  <a:pt x="444" y="234"/>
                </a:lnTo>
                <a:lnTo>
                  <a:pt x="522" y="222"/>
                </a:lnTo>
                <a:lnTo>
                  <a:pt x="594" y="204"/>
                </a:lnTo>
                <a:lnTo>
                  <a:pt x="672" y="192"/>
                </a:lnTo>
                <a:lnTo>
                  <a:pt x="744" y="186"/>
                </a:lnTo>
                <a:lnTo>
                  <a:pt x="816" y="174"/>
                </a:lnTo>
                <a:lnTo>
                  <a:pt x="894" y="162"/>
                </a:lnTo>
                <a:lnTo>
                  <a:pt x="966" y="150"/>
                </a:lnTo>
                <a:lnTo>
                  <a:pt x="1044" y="138"/>
                </a:lnTo>
                <a:lnTo>
                  <a:pt x="1116" y="126"/>
                </a:lnTo>
                <a:lnTo>
                  <a:pt x="1188" y="108"/>
                </a:lnTo>
                <a:lnTo>
                  <a:pt x="1266" y="96"/>
                </a:lnTo>
                <a:lnTo>
                  <a:pt x="1338" y="84"/>
                </a:lnTo>
                <a:lnTo>
                  <a:pt x="1416" y="72"/>
                </a:lnTo>
                <a:lnTo>
                  <a:pt x="1488" y="60"/>
                </a:lnTo>
                <a:lnTo>
                  <a:pt x="1560" y="48"/>
                </a:lnTo>
                <a:lnTo>
                  <a:pt x="1638" y="36"/>
                </a:lnTo>
                <a:lnTo>
                  <a:pt x="1710" y="24"/>
                </a:lnTo>
                <a:lnTo>
                  <a:pt x="1788" y="12"/>
                </a:lnTo>
                <a:lnTo>
                  <a:pt x="1860" y="0"/>
                </a:lnTo>
                <a:lnTo>
                  <a:pt x="1860" y="96"/>
                </a:lnTo>
                <a:lnTo>
                  <a:pt x="1788" y="102"/>
                </a:lnTo>
                <a:lnTo>
                  <a:pt x="1710" y="114"/>
                </a:lnTo>
                <a:lnTo>
                  <a:pt x="1638" y="120"/>
                </a:lnTo>
                <a:lnTo>
                  <a:pt x="1560" y="132"/>
                </a:lnTo>
                <a:lnTo>
                  <a:pt x="1488" y="138"/>
                </a:lnTo>
                <a:lnTo>
                  <a:pt x="1416" y="150"/>
                </a:lnTo>
                <a:lnTo>
                  <a:pt x="1338" y="156"/>
                </a:lnTo>
                <a:lnTo>
                  <a:pt x="1266" y="168"/>
                </a:lnTo>
                <a:lnTo>
                  <a:pt x="1188" y="174"/>
                </a:lnTo>
                <a:lnTo>
                  <a:pt x="1116" y="186"/>
                </a:lnTo>
                <a:lnTo>
                  <a:pt x="1044" y="192"/>
                </a:lnTo>
                <a:lnTo>
                  <a:pt x="966" y="204"/>
                </a:lnTo>
                <a:lnTo>
                  <a:pt x="894" y="210"/>
                </a:lnTo>
                <a:lnTo>
                  <a:pt x="816" y="216"/>
                </a:lnTo>
                <a:lnTo>
                  <a:pt x="744" y="222"/>
                </a:lnTo>
                <a:lnTo>
                  <a:pt x="672" y="228"/>
                </a:lnTo>
                <a:lnTo>
                  <a:pt x="594" y="240"/>
                </a:lnTo>
                <a:lnTo>
                  <a:pt x="522" y="246"/>
                </a:lnTo>
                <a:lnTo>
                  <a:pt x="444" y="258"/>
                </a:lnTo>
                <a:lnTo>
                  <a:pt x="372" y="270"/>
                </a:lnTo>
                <a:lnTo>
                  <a:pt x="300" y="282"/>
                </a:lnTo>
                <a:lnTo>
                  <a:pt x="222" y="300"/>
                </a:lnTo>
                <a:lnTo>
                  <a:pt x="150" y="318"/>
                </a:lnTo>
                <a:lnTo>
                  <a:pt x="72" y="336"/>
                </a:lnTo>
                <a:lnTo>
                  <a:pt x="0" y="34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7" name="Freeform 104">
            <a:extLst>
              <a:ext uri="{FF2B5EF4-FFF2-40B4-BE49-F238E27FC236}">
                <a16:creationId xmlns:a16="http://schemas.microsoft.com/office/drawing/2014/main" id="{485F9AB2-1071-DC4B-9264-BBDB1F26BFB4}"/>
              </a:ext>
            </a:extLst>
          </p:cNvPr>
          <p:cNvSpPr>
            <a:spLocks/>
          </p:cNvSpPr>
          <p:nvPr/>
        </p:nvSpPr>
        <p:spPr bwMode="auto">
          <a:xfrm>
            <a:off x="3049906" y="3878580"/>
            <a:ext cx="4947284" cy="1022986"/>
          </a:xfrm>
          <a:custGeom>
            <a:avLst/>
            <a:gdLst>
              <a:gd name="T0" fmla="*/ 0 w 1860"/>
              <a:gd name="T1" fmla="*/ 2147483646 h 384"/>
              <a:gd name="T2" fmla="*/ 0 w 1860"/>
              <a:gd name="T3" fmla="*/ 2147483646 h 384"/>
              <a:gd name="T4" fmla="*/ 2147483646 w 1860"/>
              <a:gd name="T5" fmla="*/ 2147483646 h 384"/>
              <a:gd name="T6" fmla="*/ 2147483646 w 1860"/>
              <a:gd name="T7" fmla="*/ 2147483646 h 384"/>
              <a:gd name="T8" fmla="*/ 2147483646 w 1860"/>
              <a:gd name="T9" fmla="*/ 2147483646 h 384"/>
              <a:gd name="T10" fmla="*/ 2147483646 w 1860"/>
              <a:gd name="T11" fmla="*/ 2147483646 h 384"/>
              <a:gd name="T12" fmla="*/ 2147483646 w 1860"/>
              <a:gd name="T13" fmla="*/ 2147483646 h 384"/>
              <a:gd name="T14" fmla="*/ 2147483646 w 1860"/>
              <a:gd name="T15" fmla="*/ 2147483646 h 384"/>
              <a:gd name="T16" fmla="*/ 2147483646 w 1860"/>
              <a:gd name="T17" fmla="*/ 2147483646 h 384"/>
              <a:gd name="T18" fmla="*/ 2147483646 w 1860"/>
              <a:gd name="T19" fmla="*/ 2147483646 h 384"/>
              <a:gd name="T20" fmla="*/ 2147483646 w 1860"/>
              <a:gd name="T21" fmla="*/ 2147483646 h 384"/>
              <a:gd name="T22" fmla="*/ 2147483646 w 1860"/>
              <a:gd name="T23" fmla="*/ 2147483646 h 384"/>
              <a:gd name="T24" fmla="*/ 2147483646 w 1860"/>
              <a:gd name="T25" fmla="*/ 2147483646 h 384"/>
              <a:gd name="T26" fmla="*/ 2147483646 w 1860"/>
              <a:gd name="T27" fmla="*/ 2147483646 h 384"/>
              <a:gd name="T28" fmla="*/ 2147483646 w 1860"/>
              <a:gd name="T29" fmla="*/ 2147483646 h 384"/>
              <a:gd name="T30" fmla="*/ 2147483646 w 1860"/>
              <a:gd name="T31" fmla="*/ 2147483646 h 384"/>
              <a:gd name="T32" fmla="*/ 2147483646 w 1860"/>
              <a:gd name="T33" fmla="*/ 2147483646 h 384"/>
              <a:gd name="T34" fmla="*/ 2147483646 w 1860"/>
              <a:gd name="T35" fmla="*/ 2147483646 h 384"/>
              <a:gd name="T36" fmla="*/ 2147483646 w 1860"/>
              <a:gd name="T37" fmla="*/ 2147483646 h 384"/>
              <a:gd name="T38" fmla="*/ 2147483646 w 1860"/>
              <a:gd name="T39" fmla="*/ 2147483646 h 384"/>
              <a:gd name="T40" fmla="*/ 2147483646 w 1860"/>
              <a:gd name="T41" fmla="*/ 2147483646 h 384"/>
              <a:gd name="T42" fmla="*/ 2147483646 w 1860"/>
              <a:gd name="T43" fmla="*/ 2147483646 h 384"/>
              <a:gd name="T44" fmla="*/ 2147483646 w 1860"/>
              <a:gd name="T45" fmla="*/ 2147483646 h 384"/>
              <a:gd name="T46" fmla="*/ 2147483646 w 1860"/>
              <a:gd name="T47" fmla="*/ 2147483646 h 384"/>
              <a:gd name="T48" fmla="*/ 2147483646 w 1860"/>
              <a:gd name="T49" fmla="*/ 2147483646 h 384"/>
              <a:gd name="T50" fmla="*/ 2147483646 w 1860"/>
              <a:gd name="T51" fmla="*/ 2147483646 h 384"/>
              <a:gd name="T52" fmla="*/ 2147483646 w 1860"/>
              <a:gd name="T53" fmla="*/ 0 h 384"/>
              <a:gd name="T54" fmla="*/ 2147483646 w 1860"/>
              <a:gd name="T55" fmla="*/ 2147483646 h 384"/>
              <a:gd name="T56" fmla="*/ 2147483646 w 1860"/>
              <a:gd name="T57" fmla="*/ 2147483646 h 384"/>
              <a:gd name="T58" fmla="*/ 2147483646 w 1860"/>
              <a:gd name="T59" fmla="*/ 2147483646 h 384"/>
              <a:gd name="T60" fmla="*/ 2147483646 w 1860"/>
              <a:gd name="T61" fmla="*/ 2147483646 h 384"/>
              <a:gd name="T62" fmla="*/ 2147483646 w 1860"/>
              <a:gd name="T63" fmla="*/ 2147483646 h 384"/>
              <a:gd name="T64" fmla="*/ 2147483646 w 1860"/>
              <a:gd name="T65" fmla="*/ 2147483646 h 384"/>
              <a:gd name="T66" fmla="*/ 2147483646 w 1860"/>
              <a:gd name="T67" fmla="*/ 2147483646 h 384"/>
              <a:gd name="T68" fmla="*/ 2147483646 w 1860"/>
              <a:gd name="T69" fmla="*/ 2147483646 h 384"/>
              <a:gd name="T70" fmla="*/ 2147483646 w 1860"/>
              <a:gd name="T71" fmla="*/ 2147483646 h 384"/>
              <a:gd name="T72" fmla="*/ 2147483646 w 1860"/>
              <a:gd name="T73" fmla="*/ 2147483646 h 384"/>
              <a:gd name="T74" fmla="*/ 2147483646 w 1860"/>
              <a:gd name="T75" fmla="*/ 2147483646 h 384"/>
              <a:gd name="T76" fmla="*/ 2147483646 w 1860"/>
              <a:gd name="T77" fmla="*/ 2147483646 h 384"/>
              <a:gd name="T78" fmla="*/ 2147483646 w 1860"/>
              <a:gd name="T79" fmla="*/ 2147483646 h 384"/>
              <a:gd name="T80" fmla="*/ 2147483646 w 1860"/>
              <a:gd name="T81" fmla="*/ 2147483646 h 384"/>
              <a:gd name="T82" fmla="*/ 2147483646 w 1860"/>
              <a:gd name="T83" fmla="*/ 2147483646 h 384"/>
              <a:gd name="T84" fmla="*/ 2147483646 w 1860"/>
              <a:gd name="T85" fmla="*/ 2147483646 h 384"/>
              <a:gd name="T86" fmla="*/ 2147483646 w 1860"/>
              <a:gd name="T87" fmla="*/ 2147483646 h 384"/>
              <a:gd name="T88" fmla="*/ 2147483646 w 1860"/>
              <a:gd name="T89" fmla="*/ 2147483646 h 384"/>
              <a:gd name="T90" fmla="*/ 2147483646 w 1860"/>
              <a:gd name="T91" fmla="*/ 2147483646 h 384"/>
              <a:gd name="T92" fmla="*/ 2147483646 w 1860"/>
              <a:gd name="T93" fmla="*/ 2147483646 h 384"/>
              <a:gd name="T94" fmla="*/ 2147483646 w 1860"/>
              <a:gd name="T95" fmla="*/ 2147483646 h 384"/>
              <a:gd name="T96" fmla="*/ 2147483646 w 1860"/>
              <a:gd name="T97" fmla="*/ 2147483646 h 384"/>
              <a:gd name="T98" fmla="*/ 2147483646 w 1860"/>
              <a:gd name="T99" fmla="*/ 2147483646 h 384"/>
              <a:gd name="T100" fmla="*/ 2147483646 w 1860"/>
              <a:gd name="T101" fmla="*/ 2147483646 h 384"/>
              <a:gd name="T102" fmla="*/ 2147483646 w 1860"/>
              <a:gd name="T103" fmla="*/ 2147483646 h 384"/>
              <a:gd name="T104" fmla="*/ 0 w 1860"/>
              <a:gd name="T105" fmla="*/ 2147483646 h 3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84"/>
              <a:gd name="T161" fmla="*/ 1860 w 1860"/>
              <a:gd name="T162" fmla="*/ 384 h 3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84">
                <a:moveTo>
                  <a:pt x="0" y="384"/>
                </a:moveTo>
                <a:lnTo>
                  <a:pt x="0" y="384"/>
                </a:lnTo>
                <a:lnTo>
                  <a:pt x="72" y="366"/>
                </a:lnTo>
                <a:lnTo>
                  <a:pt x="150" y="336"/>
                </a:lnTo>
                <a:lnTo>
                  <a:pt x="222" y="318"/>
                </a:lnTo>
                <a:lnTo>
                  <a:pt x="300" y="294"/>
                </a:lnTo>
                <a:lnTo>
                  <a:pt x="372" y="276"/>
                </a:lnTo>
                <a:lnTo>
                  <a:pt x="444" y="258"/>
                </a:lnTo>
                <a:lnTo>
                  <a:pt x="522" y="246"/>
                </a:lnTo>
                <a:lnTo>
                  <a:pt x="594" y="228"/>
                </a:lnTo>
                <a:lnTo>
                  <a:pt x="672" y="216"/>
                </a:lnTo>
                <a:lnTo>
                  <a:pt x="744" y="204"/>
                </a:lnTo>
                <a:lnTo>
                  <a:pt x="816" y="192"/>
                </a:lnTo>
                <a:lnTo>
                  <a:pt x="894" y="180"/>
                </a:lnTo>
                <a:lnTo>
                  <a:pt x="966" y="168"/>
                </a:lnTo>
                <a:lnTo>
                  <a:pt x="1044" y="156"/>
                </a:lnTo>
                <a:lnTo>
                  <a:pt x="1116" y="138"/>
                </a:lnTo>
                <a:lnTo>
                  <a:pt x="1188" y="126"/>
                </a:lnTo>
                <a:lnTo>
                  <a:pt x="1266" y="108"/>
                </a:lnTo>
                <a:lnTo>
                  <a:pt x="1338" y="96"/>
                </a:lnTo>
                <a:lnTo>
                  <a:pt x="1416" y="78"/>
                </a:lnTo>
                <a:lnTo>
                  <a:pt x="1488" y="66"/>
                </a:lnTo>
                <a:lnTo>
                  <a:pt x="1560" y="54"/>
                </a:lnTo>
                <a:lnTo>
                  <a:pt x="1638" y="36"/>
                </a:lnTo>
                <a:lnTo>
                  <a:pt x="1710" y="24"/>
                </a:lnTo>
                <a:lnTo>
                  <a:pt x="1788" y="12"/>
                </a:lnTo>
                <a:lnTo>
                  <a:pt x="1860" y="0"/>
                </a:lnTo>
                <a:lnTo>
                  <a:pt x="1860" y="36"/>
                </a:lnTo>
                <a:lnTo>
                  <a:pt x="1788" y="48"/>
                </a:lnTo>
                <a:lnTo>
                  <a:pt x="1710" y="60"/>
                </a:lnTo>
                <a:lnTo>
                  <a:pt x="1638" y="72"/>
                </a:lnTo>
                <a:lnTo>
                  <a:pt x="1560" y="84"/>
                </a:lnTo>
                <a:lnTo>
                  <a:pt x="1488" y="96"/>
                </a:lnTo>
                <a:lnTo>
                  <a:pt x="1416" y="108"/>
                </a:lnTo>
                <a:lnTo>
                  <a:pt x="1338" y="120"/>
                </a:lnTo>
                <a:lnTo>
                  <a:pt x="1266" y="132"/>
                </a:lnTo>
                <a:lnTo>
                  <a:pt x="1188" y="144"/>
                </a:lnTo>
                <a:lnTo>
                  <a:pt x="1116" y="162"/>
                </a:lnTo>
                <a:lnTo>
                  <a:pt x="1044" y="174"/>
                </a:lnTo>
                <a:lnTo>
                  <a:pt x="966" y="186"/>
                </a:lnTo>
                <a:lnTo>
                  <a:pt x="894" y="198"/>
                </a:lnTo>
                <a:lnTo>
                  <a:pt x="816" y="210"/>
                </a:lnTo>
                <a:lnTo>
                  <a:pt x="744" y="222"/>
                </a:lnTo>
                <a:lnTo>
                  <a:pt x="672" y="228"/>
                </a:lnTo>
                <a:lnTo>
                  <a:pt x="594" y="240"/>
                </a:lnTo>
                <a:lnTo>
                  <a:pt x="522" y="258"/>
                </a:lnTo>
                <a:lnTo>
                  <a:pt x="444" y="270"/>
                </a:lnTo>
                <a:lnTo>
                  <a:pt x="372" y="282"/>
                </a:lnTo>
                <a:lnTo>
                  <a:pt x="300" y="300"/>
                </a:lnTo>
                <a:lnTo>
                  <a:pt x="222" y="324"/>
                </a:lnTo>
                <a:lnTo>
                  <a:pt x="150" y="342"/>
                </a:lnTo>
                <a:lnTo>
                  <a:pt x="72" y="366"/>
                </a:lnTo>
                <a:lnTo>
                  <a:pt x="0" y="384"/>
                </a:lnTo>
                <a:close/>
              </a:path>
            </a:pathLst>
          </a:custGeom>
          <a:solidFill>
            <a:srgbClr val="8EB4E3"/>
          </a:solidFill>
          <a:ln w="9525">
            <a:solidFill>
              <a:schemeClr val="bg1"/>
            </a:solidFill>
            <a:round/>
            <a:headEnd/>
            <a:tailEnd/>
          </a:ln>
        </p:spPr>
        <p:txBody>
          <a:bodyPr/>
          <a:lstStyle/>
          <a:p>
            <a:endParaRPr lang="en-US" sz="2160"/>
          </a:p>
        </p:txBody>
      </p:sp>
      <p:sp>
        <p:nvSpPr>
          <p:cNvPr id="37908" name="Freeform 105">
            <a:extLst>
              <a:ext uri="{FF2B5EF4-FFF2-40B4-BE49-F238E27FC236}">
                <a16:creationId xmlns:a16="http://schemas.microsoft.com/office/drawing/2014/main" id="{3556E322-05E5-2546-9E3B-482D395775F4}"/>
              </a:ext>
            </a:extLst>
          </p:cNvPr>
          <p:cNvSpPr>
            <a:spLocks/>
          </p:cNvSpPr>
          <p:nvPr/>
        </p:nvSpPr>
        <p:spPr bwMode="auto">
          <a:xfrm>
            <a:off x="3049906" y="3878580"/>
            <a:ext cx="4947284" cy="1022986"/>
          </a:xfrm>
          <a:custGeom>
            <a:avLst/>
            <a:gdLst>
              <a:gd name="T0" fmla="*/ 0 w 1860"/>
              <a:gd name="T1" fmla="*/ 2147483646 h 384"/>
              <a:gd name="T2" fmla="*/ 0 w 1860"/>
              <a:gd name="T3" fmla="*/ 2147483646 h 384"/>
              <a:gd name="T4" fmla="*/ 2147483646 w 1860"/>
              <a:gd name="T5" fmla="*/ 2147483646 h 384"/>
              <a:gd name="T6" fmla="*/ 2147483646 w 1860"/>
              <a:gd name="T7" fmla="*/ 2147483646 h 384"/>
              <a:gd name="T8" fmla="*/ 2147483646 w 1860"/>
              <a:gd name="T9" fmla="*/ 2147483646 h 384"/>
              <a:gd name="T10" fmla="*/ 2147483646 w 1860"/>
              <a:gd name="T11" fmla="*/ 2147483646 h 384"/>
              <a:gd name="T12" fmla="*/ 2147483646 w 1860"/>
              <a:gd name="T13" fmla="*/ 2147483646 h 384"/>
              <a:gd name="T14" fmla="*/ 2147483646 w 1860"/>
              <a:gd name="T15" fmla="*/ 2147483646 h 384"/>
              <a:gd name="T16" fmla="*/ 2147483646 w 1860"/>
              <a:gd name="T17" fmla="*/ 2147483646 h 384"/>
              <a:gd name="T18" fmla="*/ 2147483646 w 1860"/>
              <a:gd name="T19" fmla="*/ 2147483646 h 384"/>
              <a:gd name="T20" fmla="*/ 2147483646 w 1860"/>
              <a:gd name="T21" fmla="*/ 2147483646 h 384"/>
              <a:gd name="T22" fmla="*/ 2147483646 w 1860"/>
              <a:gd name="T23" fmla="*/ 2147483646 h 384"/>
              <a:gd name="T24" fmla="*/ 2147483646 w 1860"/>
              <a:gd name="T25" fmla="*/ 2147483646 h 384"/>
              <a:gd name="T26" fmla="*/ 2147483646 w 1860"/>
              <a:gd name="T27" fmla="*/ 2147483646 h 384"/>
              <a:gd name="T28" fmla="*/ 2147483646 w 1860"/>
              <a:gd name="T29" fmla="*/ 2147483646 h 384"/>
              <a:gd name="T30" fmla="*/ 2147483646 w 1860"/>
              <a:gd name="T31" fmla="*/ 2147483646 h 384"/>
              <a:gd name="T32" fmla="*/ 2147483646 w 1860"/>
              <a:gd name="T33" fmla="*/ 2147483646 h 384"/>
              <a:gd name="T34" fmla="*/ 2147483646 w 1860"/>
              <a:gd name="T35" fmla="*/ 2147483646 h 384"/>
              <a:gd name="T36" fmla="*/ 2147483646 w 1860"/>
              <a:gd name="T37" fmla="*/ 2147483646 h 384"/>
              <a:gd name="T38" fmla="*/ 2147483646 w 1860"/>
              <a:gd name="T39" fmla="*/ 2147483646 h 384"/>
              <a:gd name="T40" fmla="*/ 2147483646 w 1860"/>
              <a:gd name="T41" fmla="*/ 2147483646 h 384"/>
              <a:gd name="T42" fmla="*/ 2147483646 w 1860"/>
              <a:gd name="T43" fmla="*/ 2147483646 h 384"/>
              <a:gd name="T44" fmla="*/ 2147483646 w 1860"/>
              <a:gd name="T45" fmla="*/ 2147483646 h 384"/>
              <a:gd name="T46" fmla="*/ 2147483646 w 1860"/>
              <a:gd name="T47" fmla="*/ 2147483646 h 384"/>
              <a:gd name="T48" fmla="*/ 2147483646 w 1860"/>
              <a:gd name="T49" fmla="*/ 2147483646 h 384"/>
              <a:gd name="T50" fmla="*/ 2147483646 w 1860"/>
              <a:gd name="T51" fmla="*/ 2147483646 h 384"/>
              <a:gd name="T52" fmla="*/ 2147483646 w 1860"/>
              <a:gd name="T53" fmla="*/ 0 h 384"/>
              <a:gd name="T54" fmla="*/ 2147483646 w 1860"/>
              <a:gd name="T55" fmla="*/ 2147483646 h 384"/>
              <a:gd name="T56" fmla="*/ 2147483646 w 1860"/>
              <a:gd name="T57" fmla="*/ 2147483646 h 384"/>
              <a:gd name="T58" fmla="*/ 2147483646 w 1860"/>
              <a:gd name="T59" fmla="*/ 2147483646 h 384"/>
              <a:gd name="T60" fmla="*/ 2147483646 w 1860"/>
              <a:gd name="T61" fmla="*/ 2147483646 h 384"/>
              <a:gd name="T62" fmla="*/ 2147483646 w 1860"/>
              <a:gd name="T63" fmla="*/ 2147483646 h 384"/>
              <a:gd name="T64" fmla="*/ 2147483646 w 1860"/>
              <a:gd name="T65" fmla="*/ 2147483646 h 384"/>
              <a:gd name="T66" fmla="*/ 2147483646 w 1860"/>
              <a:gd name="T67" fmla="*/ 2147483646 h 384"/>
              <a:gd name="T68" fmla="*/ 2147483646 w 1860"/>
              <a:gd name="T69" fmla="*/ 2147483646 h 384"/>
              <a:gd name="T70" fmla="*/ 2147483646 w 1860"/>
              <a:gd name="T71" fmla="*/ 2147483646 h 384"/>
              <a:gd name="T72" fmla="*/ 2147483646 w 1860"/>
              <a:gd name="T73" fmla="*/ 2147483646 h 384"/>
              <a:gd name="T74" fmla="*/ 2147483646 w 1860"/>
              <a:gd name="T75" fmla="*/ 2147483646 h 384"/>
              <a:gd name="T76" fmla="*/ 2147483646 w 1860"/>
              <a:gd name="T77" fmla="*/ 2147483646 h 384"/>
              <a:gd name="T78" fmla="*/ 2147483646 w 1860"/>
              <a:gd name="T79" fmla="*/ 2147483646 h 384"/>
              <a:gd name="T80" fmla="*/ 2147483646 w 1860"/>
              <a:gd name="T81" fmla="*/ 2147483646 h 384"/>
              <a:gd name="T82" fmla="*/ 2147483646 w 1860"/>
              <a:gd name="T83" fmla="*/ 2147483646 h 384"/>
              <a:gd name="T84" fmla="*/ 2147483646 w 1860"/>
              <a:gd name="T85" fmla="*/ 2147483646 h 384"/>
              <a:gd name="T86" fmla="*/ 2147483646 w 1860"/>
              <a:gd name="T87" fmla="*/ 2147483646 h 384"/>
              <a:gd name="T88" fmla="*/ 2147483646 w 1860"/>
              <a:gd name="T89" fmla="*/ 2147483646 h 384"/>
              <a:gd name="T90" fmla="*/ 2147483646 w 1860"/>
              <a:gd name="T91" fmla="*/ 2147483646 h 384"/>
              <a:gd name="T92" fmla="*/ 2147483646 w 1860"/>
              <a:gd name="T93" fmla="*/ 2147483646 h 384"/>
              <a:gd name="T94" fmla="*/ 2147483646 w 1860"/>
              <a:gd name="T95" fmla="*/ 2147483646 h 384"/>
              <a:gd name="T96" fmla="*/ 2147483646 w 1860"/>
              <a:gd name="T97" fmla="*/ 2147483646 h 384"/>
              <a:gd name="T98" fmla="*/ 2147483646 w 1860"/>
              <a:gd name="T99" fmla="*/ 2147483646 h 384"/>
              <a:gd name="T100" fmla="*/ 2147483646 w 1860"/>
              <a:gd name="T101" fmla="*/ 2147483646 h 384"/>
              <a:gd name="T102" fmla="*/ 2147483646 w 1860"/>
              <a:gd name="T103" fmla="*/ 2147483646 h 384"/>
              <a:gd name="T104" fmla="*/ 0 w 1860"/>
              <a:gd name="T105" fmla="*/ 2147483646 h 3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384"/>
              <a:gd name="T161" fmla="*/ 1860 w 1860"/>
              <a:gd name="T162" fmla="*/ 384 h 3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384">
                <a:moveTo>
                  <a:pt x="0" y="384"/>
                </a:moveTo>
                <a:lnTo>
                  <a:pt x="0" y="384"/>
                </a:lnTo>
                <a:lnTo>
                  <a:pt x="72" y="366"/>
                </a:lnTo>
                <a:lnTo>
                  <a:pt x="150" y="336"/>
                </a:lnTo>
                <a:lnTo>
                  <a:pt x="222" y="318"/>
                </a:lnTo>
                <a:lnTo>
                  <a:pt x="300" y="294"/>
                </a:lnTo>
                <a:lnTo>
                  <a:pt x="372" y="276"/>
                </a:lnTo>
                <a:lnTo>
                  <a:pt x="444" y="258"/>
                </a:lnTo>
                <a:lnTo>
                  <a:pt x="522" y="246"/>
                </a:lnTo>
                <a:lnTo>
                  <a:pt x="594" y="228"/>
                </a:lnTo>
                <a:lnTo>
                  <a:pt x="672" y="216"/>
                </a:lnTo>
                <a:lnTo>
                  <a:pt x="744" y="204"/>
                </a:lnTo>
                <a:lnTo>
                  <a:pt x="816" y="192"/>
                </a:lnTo>
                <a:lnTo>
                  <a:pt x="894" y="180"/>
                </a:lnTo>
                <a:lnTo>
                  <a:pt x="966" y="168"/>
                </a:lnTo>
                <a:lnTo>
                  <a:pt x="1044" y="156"/>
                </a:lnTo>
                <a:lnTo>
                  <a:pt x="1116" y="138"/>
                </a:lnTo>
                <a:lnTo>
                  <a:pt x="1188" y="126"/>
                </a:lnTo>
                <a:lnTo>
                  <a:pt x="1266" y="108"/>
                </a:lnTo>
                <a:lnTo>
                  <a:pt x="1338" y="96"/>
                </a:lnTo>
                <a:lnTo>
                  <a:pt x="1416" y="78"/>
                </a:lnTo>
                <a:lnTo>
                  <a:pt x="1488" y="66"/>
                </a:lnTo>
                <a:lnTo>
                  <a:pt x="1560" y="54"/>
                </a:lnTo>
                <a:lnTo>
                  <a:pt x="1638" y="36"/>
                </a:lnTo>
                <a:lnTo>
                  <a:pt x="1710" y="24"/>
                </a:lnTo>
                <a:lnTo>
                  <a:pt x="1788" y="12"/>
                </a:lnTo>
                <a:lnTo>
                  <a:pt x="1860" y="0"/>
                </a:lnTo>
                <a:lnTo>
                  <a:pt x="1860" y="36"/>
                </a:lnTo>
                <a:lnTo>
                  <a:pt x="1788" y="48"/>
                </a:lnTo>
                <a:lnTo>
                  <a:pt x="1710" y="60"/>
                </a:lnTo>
                <a:lnTo>
                  <a:pt x="1638" y="72"/>
                </a:lnTo>
                <a:lnTo>
                  <a:pt x="1560" y="84"/>
                </a:lnTo>
                <a:lnTo>
                  <a:pt x="1488" y="96"/>
                </a:lnTo>
                <a:lnTo>
                  <a:pt x="1416" y="108"/>
                </a:lnTo>
                <a:lnTo>
                  <a:pt x="1338" y="120"/>
                </a:lnTo>
                <a:lnTo>
                  <a:pt x="1266" y="132"/>
                </a:lnTo>
                <a:lnTo>
                  <a:pt x="1188" y="144"/>
                </a:lnTo>
                <a:lnTo>
                  <a:pt x="1116" y="162"/>
                </a:lnTo>
                <a:lnTo>
                  <a:pt x="1044" y="174"/>
                </a:lnTo>
                <a:lnTo>
                  <a:pt x="966" y="186"/>
                </a:lnTo>
                <a:lnTo>
                  <a:pt x="894" y="198"/>
                </a:lnTo>
                <a:lnTo>
                  <a:pt x="816" y="210"/>
                </a:lnTo>
                <a:lnTo>
                  <a:pt x="744" y="222"/>
                </a:lnTo>
                <a:lnTo>
                  <a:pt x="672" y="228"/>
                </a:lnTo>
                <a:lnTo>
                  <a:pt x="594" y="240"/>
                </a:lnTo>
                <a:lnTo>
                  <a:pt x="522" y="258"/>
                </a:lnTo>
                <a:lnTo>
                  <a:pt x="444" y="270"/>
                </a:lnTo>
                <a:lnTo>
                  <a:pt x="372" y="282"/>
                </a:lnTo>
                <a:lnTo>
                  <a:pt x="300" y="300"/>
                </a:lnTo>
                <a:lnTo>
                  <a:pt x="222" y="324"/>
                </a:lnTo>
                <a:lnTo>
                  <a:pt x="150" y="342"/>
                </a:lnTo>
                <a:lnTo>
                  <a:pt x="72" y="366"/>
                </a:lnTo>
                <a:lnTo>
                  <a:pt x="0" y="38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09" name="Freeform 106">
            <a:extLst>
              <a:ext uri="{FF2B5EF4-FFF2-40B4-BE49-F238E27FC236}">
                <a16:creationId xmlns:a16="http://schemas.microsoft.com/office/drawing/2014/main" id="{D0E16E2A-1F0B-C04D-AE57-A5CDCE067FFE}"/>
              </a:ext>
            </a:extLst>
          </p:cNvPr>
          <p:cNvSpPr>
            <a:spLocks/>
          </p:cNvSpPr>
          <p:nvPr/>
        </p:nvSpPr>
        <p:spPr bwMode="auto">
          <a:xfrm>
            <a:off x="3049906" y="3482340"/>
            <a:ext cx="4947284" cy="1419226"/>
          </a:xfrm>
          <a:custGeom>
            <a:avLst/>
            <a:gdLst>
              <a:gd name="T0" fmla="*/ 0 w 1860"/>
              <a:gd name="T1" fmla="*/ 2147483646 h 534"/>
              <a:gd name="T2" fmla="*/ 0 w 1860"/>
              <a:gd name="T3" fmla="*/ 2147483646 h 534"/>
              <a:gd name="T4" fmla="*/ 2147483646 w 1860"/>
              <a:gd name="T5" fmla="*/ 2147483646 h 534"/>
              <a:gd name="T6" fmla="*/ 2147483646 w 1860"/>
              <a:gd name="T7" fmla="*/ 2147483646 h 534"/>
              <a:gd name="T8" fmla="*/ 2147483646 w 1860"/>
              <a:gd name="T9" fmla="*/ 2147483646 h 534"/>
              <a:gd name="T10" fmla="*/ 2147483646 w 1860"/>
              <a:gd name="T11" fmla="*/ 2147483646 h 534"/>
              <a:gd name="T12" fmla="*/ 2147483646 w 1860"/>
              <a:gd name="T13" fmla="*/ 2147483646 h 534"/>
              <a:gd name="T14" fmla="*/ 2147483646 w 1860"/>
              <a:gd name="T15" fmla="*/ 2147483646 h 534"/>
              <a:gd name="T16" fmla="*/ 2147483646 w 1860"/>
              <a:gd name="T17" fmla="*/ 2147483646 h 534"/>
              <a:gd name="T18" fmla="*/ 2147483646 w 1860"/>
              <a:gd name="T19" fmla="*/ 2147483646 h 534"/>
              <a:gd name="T20" fmla="*/ 2147483646 w 1860"/>
              <a:gd name="T21" fmla="*/ 2147483646 h 534"/>
              <a:gd name="T22" fmla="*/ 2147483646 w 1860"/>
              <a:gd name="T23" fmla="*/ 2147483646 h 534"/>
              <a:gd name="T24" fmla="*/ 2147483646 w 1860"/>
              <a:gd name="T25" fmla="*/ 2147483646 h 534"/>
              <a:gd name="T26" fmla="*/ 2147483646 w 1860"/>
              <a:gd name="T27" fmla="*/ 2147483646 h 534"/>
              <a:gd name="T28" fmla="*/ 2147483646 w 1860"/>
              <a:gd name="T29" fmla="*/ 2147483646 h 534"/>
              <a:gd name="T30" fmla="*/ 2147483646 w 1860"/>
              <a:gd name="T31" fmla="*/ 2147483646 h 534"/>
              <a:gd name="T32" fmla="*/ 2147483646 w 1860"/>
              <a:gd name="T33" fmla="*/ 2147483646 h 534"/>
              <a:gd name="T34" fmla="*/ 2147483646 w 1860"/>
              <a:gd name="T35" fmla="*/ 2147483646 h 534"/>
              <a:gd name="T36" fmla="*/ 2147483646 w 1860"/>
              <a:gd name="T37" fmla="*/ 2147483646 h 534"/>
              <a:gd name="T38" fmla="*/ 2147483646 w 1860"/>
              <a:gd name="T39" fmla="*/ 2147483646 h 534"/>
              <a:gd name="T40" fmla="*/ 2147483646 w 1860"/>
              <a:gd name="T41" fmla="*/ 2147483646 h 534"/>
              <a:gd name="T42" fmla="*/ 2147483646 w 1860"/>
              <a:gd name="T43" fmla="*/ 2147483646 h 534"/>
              <a:gd name="T44" fmla="*/ 2147483646 w 1860"/>
              <a:gd name="T45" fmla="*/ 2147483646 h 534"/>
              <a:gd name="T46" fmla="*/ 2147483646 w 1860"/>
              <a:gd name="T47" fmla="*/ 2147483646 h 534"/>
              <a:gd name="T48" fmla="*/ 2147483646 w 1860"/>
              <a:gd name="T49" fmla="*/ 2147483646 h 534"/>
              <a:gd name="T50" fmla="*/ 2147483646 w 1860"/>
              <a:gd name="T51" fmla="*/ 2147483646 h 534"/>
              <a:gd name="T52" fmla="*/ 2147483646 w 1860"/>
              <a:gd name="T53" fmla="*/ 0 h 534"/>
              <a:gd name="T54" fmla="*/ 2147483646 w 1860"/>
              <a:gd name="T55" fmla="*/ 2147483646 h 534"/>
              <a:gd name="T56" fmla="*/ 2147483646 w 1860"/>
              <a:gd name="T57" fmla="*/ 2147483646 h 534"/>
              <a:gd name="T58" fmla="*/ 2147483646 w 1860"/>
              <a:gd name="T59" fmla="*/ 2147483646 h 534"/>
              <a:gd name="T60" fmla="*/ 2147483646 w 1860"/>
              <a:gd name="T61" fmla="*/ 2147483646 h 534"/>
              <a:gd name="T62" fmla="*/ 2147483646 w 1860"/>
              <a:gd name="T63" fmla="*/ 2147483646 h 534"/>
              <a:gd name="T64" fmla="*/ 2147483646 w 1860"/>
              <a:gd name="T65" fmla="*/ 2147483646 h 534"/>
              <a:gd name="T66" fmla="*/ 2147483646 w 1860"/>
              <a:gd name="T67" fmla="*/ 2147483646 h 534"/>
              <a:gd name="T68" fmla="*/ 2147483646 w 1860"/>
              <a:gd name="T69" fmla="*/ 2147483646 h 534"/>
              <a:gd name="T70" fmla="*/ 2147483646 w 1860"/>
              <a:gd name="T71" fmla="*/ 2147483646 h 534"/>
              <a:gd name="T72" fmla="*/ 2147483646 w 1860"/>
              <a:gd name="T73" fmla="*/ 2147483646 h 534"/>
              <a:gd name="T74" fmla="*/ 2147483646 w 1860"/>
              <a:gd name="T75" fmla="*/ 2147483646 h 534"/>
              <a:gd name="T76" fmla="*/ 2147483646 w 1860"/>
              <a:gd name="T77" fmla="*/ 2147483646 h 534"/>
              <a:gd name="T78" fmla="*/ 2147483646 w 1860"/>
              <a:gd name="T79" fmla="*/ 2147483646 h 534"/>
              <a:gd name="T80" fmla="*/ 2147483646 w 1860"/>
              <a:gd name="T81" fmla="*/ 2147483646 h 534"/>
              <a:gd name="T82" fmla="*/ 2147483646 w 1860"/>
              <a:gd name="T83" fmla="*/ 2147483646 h 534"/>
              <a:gd name="T84" fmla="*/ 2147483646 w 1860"/>
              <a:gd name="T85" fmla="*/ 2147483646 h 534"/>
              <a:gd name="T86" fmla="*/ 2147483646 w 1860"/>
              <a:gd name="T87" fmla="*/ 2147483646 h 534"/>
              <a:gd name="T88" fmla="*/ 2147483646 w 1860"/>
              <a:gd name="T89" fmla="*/ 2147483646 h 534"/>
              <a:gd name="T90" fmla="*/ 2147483646 w 1860"/>
              <a:gd name="T91" fmla="*/ 2147483646 h 534"/>
              <a:gd name="T92" fmla="*/ 2147483646 w 1860"/>
              <a:gd name="T93" fmla="*/ 2147483646 h 534"/>
              <a:gd name="T94" fmla="*/ 2147483646 w 1860"/>
              <a:gd name="T95" fmla="*/ 2147483646 h 534"/>
              <a:gd name="T96" fmla="*/ 2147483646 w 1860"/>
              <a:gd name="T97" fmla="*/ 2147483646 h 534"/>
              <a:gd name="T98" fmla="*/ 2147483646 w 1860"/>
              <a:gd name="T99" fmla="*/ 2147483646 h 534"/>
              <a:gd name="T100" fmla="*/ 2147483646 w 1860"/>
              <a:gd name="T101" fmla="*/ 2147483646 h 534"/>
              <a:gd name="T102" fmla="*/ 2147483646 w 1860"/>
              <a:gd name="T103" fmla="*/ 2147483646 h 534"/>
              <a:gd name="T104" fmla="*/ 0 w 1860"/>
              <a:gd name="T105" fmla="*/ 2147483646 h 5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534"/>
              <a:gd name="T161" fmla="*/ 1860 w 1860"/>
              <a:gd name="T162" fmla="*/ 534 h 5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534">
                <a:moveTo>
                  <a:pt x="0" y="534"/>
                </a:moveTo>
                <a:lnTo>
                  <a:pt x="0" y="534"/>
                </a:lnTo>
                <a:lnTo>
                  <a:pt x="72" y="510"/>
                </a:lnTo>
                <a:lnTo>
                  <a:pt x="150" y="474"/>
                </a:lnTo>
                <a:lnTo>
                  <a:pt x="222" y="444"/>
                </a:lnTo>
                <a:lnTo>
                  <a:pt x="300" y="420"/>
                </a:lnTo>
                <a:lnTo>
                  <a:pt x="372" y="396"/>
                </a:lnTo>
                <a:lnTo>
                  <a:pt x="444" y="372"/>
                </a:lnTo>
                <a:lnTo>
                  <a:pt x="522" y="348"/>
                </a:lnTo>
                <a:lnTo>
                  <a:pt x="594" y="330"/>
                </a:lnTo>
                <a:lnTo>
                  <a:pt x="672" y="312"/>
                </a:lnTo>
                <a:lnTo>
                  <a:pt x="744" y="300"/>
                </a:lnTo>
                <a:lnTo>
                  <a:pt x="816" y="282"/>
                </a:lnTo>
                <a:lnTo>
                  <a:pt x="894" y="264"/>
                </a:lnTo>
                <a:lnTo>
                  <a:pt x="966" y="246"/>
                </a:lnTo>
                <a:lnTo>
                  <a:pt x="1044" y="222"/>
                </a:lnTo>
                <a:lnTo>
                  <a:pt x="1116" y="204"/>
                </a:lnTo>
                <a:lnTo>
                  <a:pt x="1188" y="180"/>
                </a:lnTo>
                <a:lnTo>
                  <a:pt x="1266" y="162"/>
                </a:lnTo>
                <a:lnTo>
                  <a:pt x="1338" y="138"/>
                </a:lnTo>
                <a:lnTo>
                  <a:pt x="1416" y="120"/>
                </a:lnTo>
                <a:lnTo>
                  <a:pt x="1488" y="102"/>
                </a:lnTo>
                <a:lnTo>
                  <a:pt x="1560" y="78"/>
                </a:lnTo>
                <a:lnTo>
                  <a:pt x="1638" y="60"/>
                </a:lnTo>
                <a:lnTo>
                  <a:pt x="1710" y="42"/>
                </a:lnTo>
                <a:lnTo>
                  <a:pt x="1788" y="18"/>
                </a:lnTo>
                <a:lnTo>
                  <a:pt x="1860" y="0"/>
                </a:lnTo>
                <a:lnTo>
                  <a:pt x="1860" y="150"/>
                </a:lnTo>
                <a:lnTo>
                  <a:pt x="1788" y="162"/>
                </a:lnTo>
                <a:lnTo>
                  <a:pt x="1710" y="174"/>
                </a:lnTo>
                <a:lnTo>
                  <a:pt x="1638" y="186"/>
                </a:lnTo>
                <a:lnTo>
                  <a:pt x="1560" y="204"/>
                </a:lnTo>
                <a:lnTo>
                  <a:pt x="1488" y="216"/>
                </a:lnTo>
                <a:lnTo>
                  <a:pt x="1416" y="228"/>
                </a:lnTo>
                <a:lnTo>
                  <a:pt x="1338" y="246"/>
                </a:lnTo>
                <a:lnTo>
                  <a:pt x="1266" y="258"/>
                </a:lnTo>
                <a:lnTo>
                  <a:pt x="1188" y="276"/>
                </a:lnTo>
                <a:lnTo>
                  <a:pt x="1116" y="288"/>
                </a:lnTo>
                <a:lnTo>
                  <a:pt x="1044" y="306"/>
                </a:lnTo>
                <a:lnTo>
                  <a:pt x="966" y="318"/>
                </a:lnTo>
                <a:lnTo>
                  <a:pt x="894" y="330"/>
                </a:lnTo>
                <a:lnTo>
                  <a:pt x="816" y="342"/>
                </a:lnTo>
                <a:lnTo>
                  <a:pt x="744" y="354"/>
                </a:lnTo>
                <a:lnTo>
                  <a:pt x="672" y="366"/>
                </a:lnTo>
                <a:lnTo>
                  <a:pt x="594" y="378"/>
                </a:lnTo>
                <a:lnTo>
                  <a:pt x="522" y="396"/>
                </a:lnTo>
                <a:lnTo>
                  <a:pt x="444" y="408"/>
                </a:lnTo>
                <a:lnTo>
                  <a:pt x="372" y="426"/>
                </a:lnTo>
                <a:lnTo>
                  <a:pt x="300" y="444"/>
                </a:lnTo>
                <a:lnTo>
                  <a:pt x="222" y="468"/>
                </a:lnTo>
                <a:lnTo>
                  <a:pt x="150" y="486"/>
                </a:lnTo>
                <a:lnTo>
                  <a:pt x="72" y="516"/>
                </a:lnTo>
                <a:lnTo>
                  <a:pt x="0" y="534"/>
                </a:lnTo>
                <a:close/>
              </a:path>
            </a:pathLst>
          </a:custGeom>
          <a:solidFill>
            <a:srgbClr val="B3A2C7"/>
          </a:solidFill>
          <a:ln w="9525">
            <a:solidFill>
              <a:schemeClr val="bg1"/>
            </a:solidFill>
            <a:round/>
            <a:headEnd/>
            <a:tailEnd/>
          </a:ln>
        </p:spPr>
        <p:txBody>
          <a:bodyPr/>
          <a:lstStyle/>
          <a:p>
            <a:endParaRPr lang="en-US" sz="2160"/>
          </a:p>
        </p:txBody>
      </p:sp>
      <p:sp>
        <p:nvSpPr>
          <p:cNvPr id="37910" name="Freeform 107">
            <a:extLst>
              <a:ext uri="{FF2B5EF4-FFF2-40B4-BE49-F238E27FC236}">
                <a16:creationId xmlns:a16="http://schemas.microsoft.com/office/drawing/2014/main" id="{EA259D5D-6F3E-6549-8FD4-113C929F1CF2}"/>
              </a:ext>
            </a:extLst>
          </p:cNvPr>
          <p:cNvSpPr>
            <a:spLocks/>
          </p:cNvSpPr>
          <p:nvPr/>
        </p:nvSpPr>
        <p:spPr bwMode="auto">
          <a:xfrm>
            <a:off x="3049906" y="3482340"/>
            <a:ext cx="4947284" cy="1419226"/>
          </a:xfrm>
          <a:custGeom>
            <a:avLst/>
            <a:gdLst>
              <a:gd name="T0" fmla="*/ 0 w 1860"/>
              <a:gd name="T1" fmla="*/ 2147483646 h 534"/>
              <a:gd name="T2" fmla="*/ 0 w 1860"/>
              <a:gd name="T3" fmla="*/ 2147483646 h 534"/>
              <a:gd name="T4" fmla="*/ 2147483646 w 1860"/>
              <a:gd name="T5" fmla="*/ 2147483646 h 534"/>
              <a:gd name="T6" fmla="*/ 2147483646 w 1860"/>
              <a:gd name="T7" fmla="*/ 2147483646 h 534"/>
              <a:gd name="T8" fmla="*/ 2147483646 w 1860"/>
              <a:gd name="T9" fmla="*/ 2147483646 h 534"/>
              <a:gd name="T10" fmla="*/ 2147483646 w 1860"/>
              <a:gd name="T11" fmla="*/ 2147483646 h 534"/>
              <a:gd name="T12" fmla="*/ 2147483646 w 1860"/>
              <a:gd name="T13" fmla="*/ 2147483646 h 534"/>
              <a:gd name="T14" fmla="*/ 2147483646 w 1860"/>
              <a:gd name="T15" fmla="*/ 2147483646 h 534"/>
              <a:gd name="T16" fmla="*/ 2147483646 w 1860"/>
              <a:gd name="T17" fmla="*/ 2147483646 h 534"/>
              <a:gd name="T18" fmla="*/ 2147483646 w 1860"/>
              <a:gd name="T19" fmla="*/ 2147483646 h 534"/>
              <a:gd name="T20" fmla="*/ 2147483646 w 1860"/>
              <a:gd name="T21" fmla="*/ 2147483646 h 534"/>
              <a:gd name="T22" fmla="*/ 2147483646 w 1860"/>
              <a:gd name="T23" fmla="*/ 2147483646 h 534"/>
              <a:gd name="T24" fmla="*/ 2147483646 w 1860"/>
              <a:gd name="T25" fmla="*/ 2147483646 h 534"/>
              <a:gd name="T26" fmla="*/ 2147483646 w 1860"/>
              <a:gd name="T27" fmla="*/ 2147483646 h 534"/>
              <a:gd name="T28" fmla="*/ 2147483646 w 1860"/>
              <a:gd name="T29" fmla="*/ 2147483646 h 534"/>
              <a:gd name="T30" fmla="*/ 2147483646 w 1860"/>
              <a:gd name="T31" fmla="*/ 2147483646 h 534"/>
              <a:gd name="T32" fmla="*/ 2147483646 w 1860"/>
              <a:gd name="T33" fmla="*/ 2147483646 h 534"/>
              <a:gd name="T34" fmla="*/ 2147483646 w 1860"/>
              <a:gd name="T35" fmla="*/ 2147483646 h 534"/>
              <a:gd name="T36" fmla="*/ 2147483646 w 1860"/>
              <a:gd name="T37" fmla="*/ 2147483646 h 534"/>
              <a:gd name="T38" fmla="*/ 2147483646 w 1860"/>
              <a:gd name="T39" fmla="*/ 2147483646 h 534"/>
              <a:gd name="T40" fmla="*/ 2147483646 w 1860"/>
              <a:gd name="T41" fmla="*/ 2147483646 h 534"/>
              <a:gd name="T42" fmla="*/ 2147483646 w 1860"/>
              <a:gd name="T43" fmla="*/ 2147483646 h 534"/>
              <a:gd name="T44" fmla="*/ 2147483646 w 1860"/>
              <a:gd name="T45" fmla="*/ 2147483646 h 534"/>
              <a:gd name="T46" fmla="*/ 2147483646 w 1860"/>
              <a:gd name="T47" fmla="*/ 2147483646 h 534"/>
              <a:gd name="T48" fmla="*/ 2147483646 w 1860"/>
              <a:gd name="T49" fmla="*/ 2147483646 h 534"/>
              <a:gd name="T50" fmla="*/ 2147483646 w 1860"/>
              <a:gd name="T51" fmla="*/ 2147483646 h 534"/>
              <a:gd name="T52" fmla="*/ 2147483646 w 1860"/>
              <a:gd name="T53" fmla="*/ 0 h 534"/>
              <a:gd name="T54" fmla="*/ 2147483646 w 1860"/>
              <a:gd name="T55" fmla="*/ 2147483646 h 534"/>
              <a:gd name="T56" fmla="*/ 2147483646 w 1860"/>
              <a:gd name="T57" fmla="*/ 2147483646 h 534"/>
              <a:gd name="T58" fmla="*/ 2147483646 w 1860"/>
              <a:gd name="T59" fmla="*/ 2147483646 h 534"/>
              <a:gd name="T60" fmla="*/ 2147483646 w 1860"/>
              <a:gd name="T61" fmla="*/ 2147483646 h 534"/>
              <a:gd name="T62" fmla="*/ 2147483646 w 1860"/>
              <a:gd name="T63" fmla="*/ 2147483646 h 534"/>
              <a:gd name="T64" fmla="*/ 2147483646 w 1860"/>
              <a:gd name="T65" fmla="*/ 2147483646 h 534"/>
              <a:gd name="T66" fmla="*/ 2147483646 w 1860"/>
              <a:gd name="T67" fmla="*/ 2147483646 h 534"/>
              <a:gd name="T68" fmla="*/ 2147483646 w 1860"/>
              <a:gd name="T69" fmla="*/ 2147483646 h 534"/>
              <a:gd name="T70" fmla="*/ 2147483646 w 1860"/>
              <a:gd name="T71" fmla="*/ 2147483646 h 534"/>
              <a:gd name="T72" fmla="*/ 2147483646 w 1860"/>
              <a:gd name="T73" fmla="*/ 2147483646 h 534"/>
              <a:gd name="T74" fmla="*/ 2147483646 w 1860"/>
              <a:gd name="T75" fmla="*/ 2147483646 h 534"/>
              <a:gd name="T76" fmla="*/ 2147483646 w 1860"/>
              <a:gd name="T77" fmla="*/ 2147483646 h 534"/>
              <a:gd name="T78" fmla="*/ 2147483646 w 1860"/>
              <a:gd name="T79" fmla="*/ 2147483646 h 534"/>
              <a:gd name="T80" fmla="*/ 2147483646 w 1860"/>
              <a:gd name="T81" fmla="*/ 2147483646 h 534"/>
              <a:gd name="T82" fmla="*/ 2147483646 w 1860"/>
              <a:gd name="T83" fmla="*/ 2147483646 h 534"/>
              <a:gd name="T84" fmla="*/ 2147483646 w 1860"/>
              <a:gd name="T85" fmla="*/ 2147483646 h 534"/>
              <a:gd name="T86" fmla="*/ 2147483646 w 1860"/>
              <a:gd name="T87" fmla="*/ 2147483646 h 534"/>
              <a:gd name="T88" fmla="*/ 2147483646 w 1860"/>
              <a:gd name="T89" fmla="*/ 2147483646 h 534"/>
              <a:gd name="T90" fmla="*/ 2147483646 w 1860"/>
              <a:gd name="T91" fmla="*/ 2147483646 h 534"/>
              <a:gd name="T92" fmla="*/ 2147483646 w 1860"/>
              <a:gd name="T93" fmla="*/ 2147483646 h 534"/>
              <a:gd name="T94" fmla="*/ 2147483646 w 1860"/>
              <a:gd name="T95" fmla="*/ 2147483646 h 534"/>
              <a:gd name="T96" fmla="*/ 2147483646 w 1860"/>
              <a:gd name="T97" fmla="*/ 2147483646 h 534"/>
              <a:gd name="T98" fmla="*/ 2147483646 w 1860"/>
              <a:gd name="T99" fmla="*/ 2147483646 h 534"/>
              <a:gd name="T100" fmla="*/ 2147483646 w 1860"/>
              <a:gd name="T101" fmla="*/ 2147483646 h 534"/>
              <a:gd name="T102" fmla="*/ 2147483646 w 1860"/>
              <a:gd name="T103" fmla="*/ 2147483646 h 534"/>
              <a:gd name="T104" fmla="*/ 0 w 1860"/>
              <a:gd name="T105" fmla="*/ 2147483646 h 5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534"/>
              <a:gd name="T161" fmla="*/ 1860 w 1860"/>
              <a:gd name="T162" fmla="*/ 534 h 5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534">
                <a:moveTo>
                  <a:pt x="0" y="534"/>
                </a:moveTo>
                <a:lnTo>
                  <a:pt x="0" y="534"/>
                </a:lnTo>
                <a:lnTo>
                  <a:pt x="72" y="510"/>
                </a:lnTo>
                <a:lnTo>
                  <a:pt x="150" y="474"/>
                </a:lnTo>
                <a:lnTo>
                  <a:pt x="222" y="444"/>
                </a:lnTo>
                <a:lnTo>
                  <a:pt x="300" y="420"/>
                </a:lnTo>
                <a:lnTo>
                  <a:pt x="372" y="396"/>
                </a:lnTo>
                <a:lnTo>
                  <a:pt x="444" y="372"/>
                </a:lnTo>
                <a:lnTo>
                  <a:pt x="522" y="348"/>
                </a:lnTo>
                <a:lnTo>
                  <a:pt x="594" y="330"/>
                </a:lnTo>
                <a:lnTo>
                  <a:pt x="672" y="312"/>
                </a:lnTo>
                <a:lnTo>
                  <a:pt x="744" y="300"/>
                </a:lnTo>
                <a:lnTo>
                  <a:pt x="816" y="282"/>
                </a:lnTo>
                <a:lnTo>
                  <a:pt x="894" y="264"/>
                </a:lnTo>
                <a:lnTo>
                  <a:pt x="966" y="246"/>
                </a:lnTo>
                <a:lnTo>
                  <a:pt x="1044" y="222"/>
                </a:lnTo>
                <a:lnTo>
                  <a:pt x="1116" y="204"/>
                </a:lnTo>
                <a:lnTo>
                  <a:pt x="1188" y="180"/>
                </a:lnTo>
                <a:lnTo>
                  <a:pt x="1266" y="162"/>
                </a:lnTo>
                <a:lnTo>
                  <a:pt x="1338" y="138"/>
                </a:lnTo>
                <a:lnTo>
                  <a:pt x="1416" y="120"/>
                </a:lnTo>
                <a:lnTo>
                  <a:pt x="1488" y="102"/>
                </a:lnTo>
                <a:lnTo>
                  <a:pt x="1560" y="78"/>
                </a:lnTo>
                <a:lnTo>
                  <a:pt x="1638" y="60"/>
                </a:lnTo>
                <a:lnTo>
                  <a:pt x="1710" y="42"/>
                </a:lnTo>
                <a:lnTo>
                  <a:pt x="1788" y="18"/>
                </a:lnTo>
                <a:lnTo>
                  <a:pt x="1860" y="0"/>
                </a:lnTo>
                <a:lnTo>
                  <a:pt x="1860" y="150"/>
                </a:lnTo>
                <a:lnTo>
                  <a:pt x="1788" y="162"/>
                </a:lnTo>
                <a:lnTo>
                  <a:pt x="1710" y="174"/>
                </a:lnTo>
                <a:lnTo>
                  <a:pt x="1638" y="186"/>
                </a:lnTo>
                <a:lnTo>
                  <a:pt x="1560" y="204"/>
                </a:lnTo>
                <a:lnTo>
                  <a:pt x="1488" y="216"/>
                </a:lnTo>
                <a:lnTo>
                  <a:pt x="1416" y="228"/>
                </a:lnTo>
                <a:lnTo>
                  <a:pt x="1338" y="246"/>
                </a:lnTo>
                <a:lnTo>
                  <a:pt x="1266" y="258"/>
                </a:lnTo>
                <a:lnTo>
                  <a:pt x="1188" y="276"/>
                </a:lnTo>
                <a:lnTo>
                  <a:pt x="1116" y="288"/>
                </a:lnTo>
                <a:lnTo>
                  <a:pt x="1044" y="306"/>
                </a:lnTo>
                <a:lnTo>
                  <a:pt x="966" y="318"/>
                </a:lnTo>
                <a:lnTo>
                  <a:pt x="894" y="330"/>
                </a:lnTo>
                <a:lnTo>
                  <a:pt x="816" y="342"/>
                </a:lnTo>
                <a:lnTo>
                  <a:pt x="744" y="354"/>
                </a:lnTo>
                <a:lnTo>
                  <a:pt x="672" y="366"/>
                </a:lnTo>
                <a:lnTo>
                  <a:pt x="594" y="378"/>
                </a:lnTo>
                <a:lnTo>
                  <a:pt x="522" y="396"/>
                </a:lnTo>
                <a:lnTo>
                  <a:pt x="444" y="408"/>
                </a:lnTo>
                <a:lnTo>
                  <a:pt x="372" y="426"/>
                </a:lnTo>
                <a:lnTo>
                  <a:pt x="300" y="444"/>
                </a:lnTo>
                <a:lnTo>
                  <a:pt x="222" y="468"/>
                </a:lnTo>
                <a:lnTo>
                  <a:pt x="150" y="486"/>
                </a:lnTo>
                <a:lnTo>
                  <a:pt x="72" y="516"/>
                </a:lnTo>
                <a:lnTo>
                  <a:pt x="0" y="53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1" name="Freeform 108">
            <a:extLst>
              <a:ext uri="{FF2B5EF4-FFF2-40B4-BE49-F238E27FC236}">
                <a16:creationId xmlns:a16="http://schemas.microsoft.com/office/drawing/2014/main" id="{843D2767-3D27-734F-A85F-AA5D840EB8EF}"/>
              </a:ext>
            </a:extLst>
          </p:cNvPr>
          <p:cNvSpPr>
            <a:spLocks/>
          </p:cNvSpPr>
          <p:nvPr/>
        </p:nvSpPr>
        <p:spPr bwMode="auto">
          <a:xfrm>
            <a:off x="3049906" y="2954656"/>
            <a:ext cx="4947284" cy="1946910"/>
          </a:xfrm>
          <a:custGeom>
            <a:avLst/>
            <a:gdLst>
              <a:gd name="T0" fmla="*/ 0 w 1860"/>
              <a:gd name="T1" fmla="*/ 2147483646 h 732"/>
              <a:gd name="T2" fmla="*/ 0 w 1860"/>
              <a:gd name="T3" fmla="*/ 2147483646 h 732"/>
              <a:gd name="T4" fmla="*/ 2147483646 w 1860"/>
              <a:gd name="T5" fmla="*/ 2147483646 h 732"/>
              <a:gd name="T6" fmla="*/ 2147483646 w 1860"/>
              <a:gd name="T7" fmla="*/ 2147483646 h 732"/>
              <a:gd name="T8" fmla="*/ 2147483646 w 1860"/>
              <a:gd name="T9" fmla="*/ 2147483646 h 732"/>
              <a:gd name="T10" fmla="*/ 2147483646 w 1860"/>
              <a:gd name="T11" fmla="*/ 2147483646 h 732"/>
              <a:gd name="T12" fmla="*/ 2147483646 w 1860"/>
              <a:gd name="T13" fmla="*/ 2147483646 h 732"/>
              <a:gd name="T14" fmla="*/ 2147483646 w 1860"/>
              <a:gd name="T15" fmla="*/ 2147483646 h 732"/>
              <a:gd name="T16" fmla="*/ 2147483646 w 1860"/>
              <a:gd name="T17" fmla="*/ 2147483646 h 732"/>
              <a:gd name="T18" fmla="*/ 2147483646 w 1860"/>
              <a:gd name="T19" fmla="*/ 2147483646 h 732"/>
              <a:gd name="T20" fmla="*/ 2147483646 w 1860"/>
              <a:gd name="T21" fmla="*/ 2147483646 h 732"/>
              <a:gd name="T22" fmla="*/ 2147483646 w 1860"/>
              <a:gd name="T23" fmla="*/ 2147483646 h 732"/>
              <a:gd name="T24" fmla="*/ 2147483646 w 1860"/>
              <a:gd name="T25" fmla="*/ 2147483646 h 732"/>
              <a:gd name="T26" fmla="*/ 2147483646 w 1860"/>
              <a:gd name="T27" fmla="*/ 2147483646 h 732"/>
              <a:gd name="T28" fmla="*/ 2147483646 w 1860"/>
              <a:gd name="T29" fmla="*/ 2147483646 h 732"/>
              <a:gd name="T30" fmla="*/ 2147483646 w 1860"/>
              <a:gd name="T31" fmla="*/ 2147483646 h 732"/>
              <a:gd name="T32" fmla="*/ 2147483646 w 1860"/>
              <a:gd name="T33" fmla="*/ 2147483646 h 732"/>
              <a:gd name="T34" fmla="*/ 2147483646 w 1860"/>
              <a:gd name="T35" fmla="*/ 2147483646 h 732"/>
              <a:gd name="T36" fmla="*/ 2147483646 w 1860"/>
              <a:gd name="T37" fmla="*/ 2147483646 h 732"/>
              <a:gd name="T38" fmla="*/ 2147483646 w 1860"/>
              <a:gd name="T39" fmla="*/ 2147483646 h 732"/>
              <a:gd name="T40" fmla="*/ 2147483646 w 1860"/>
              <a:gd name="T41" fmla="*/ 2147483646 h 732"/>
              <a:gd name="T42" fmla="*/ 2147483646 w 1860"/>
              <a:gd name="T43" fmla="*/ 2147483646 h 732"/>
              <a:gd name="T44" fmla="*/ 2147483646 w 1860"/>
              <a:gd name="T45" fmla="*/ 2147483646 h 732"/>
              <a:gd name="T46" fmla="*/ 2147483646 w 1860"/>
              <a:gd name="T47" fmla="*/ 2147483646 h 732"/>
              <a:gd name="T48" fmla="*/ 2147483646 w 1860"/>
              <a:gd name="T49" fmla="*/ 2147483646 h 732"/>
              <a:gd name="T50" fmla="*/ 2147483646 w 1860"/>
              <a:gd name="T51" fmla="*/ 2147483646 h 732"/>
              <a:gd name="T52" fmla="*/ 2147483646 w 1860"/>
              <a:gd name="T53" fmla="*/ 0 h 732"/>
              <a:gd name="T54" fmla="*/ 2147483646 w 1860"/>
              <a:gd name="T55" fmla="*/ 2147483646 h 732"/>
              <a:gd name="T56" fmla="*/ 2147483646 w 1860"/>
              <a:gd name="T57" fmla="*/ 2147483646 h 732"/>
              <a:gd name="T58" fmla="*/ 2147483646 w 1860"/>
              <a:gd name="T59" fmla="*/ 2147483646 h 732"/>
              <a:gd name="T60" fmla="*/ 2147483646 w 1860"/>
              <a:gd name="T61" fmla="*/ 2147483646 h 732"/>
              <a:gd name="T62" fmla="*/ 2147483646 w 1860"/>
              <a:gd name="T63" fmla="*/ 2147483646 h 732"/>
              <a:gd name="T64" fmla="*/ 2147483646 w 1860"/>
              <a:gd name="T65" fmla="*/ 2147483646 h 732"/>
              <a:gd name="T66" fmla="*/ 2147483646 w 1860"/>
              <a:gd name="T67" fmla="*/ 2147483646 h 732"/>
              <a:gd name="T68" fmla="*/ 2147483646 w 1860"/>
              <a:gd name="T69" fmla="*/ 2147483646 h 732"/>
              <a:gd name="T70" fmla="*/ 2147483646 w 1860"/>
              <a:gd name="T71" fmla="*/ 2147483646 h 732"/>
              <a:gd name="T72" fmla="*/ 2147483646 w 1860"/>
              <a:gd name="T73" fmla="*/ 2147483646 h 732"/>
              <a:gd name="T74" fmla="*/ 2147483646 w 1860"/>
              <a:gd name="T75" fmla="*/ 2147483646 h 732"/>
              <a:gd name="T76" fmla="*/ 2147483646 w 1860"/>
              <a:gd name="T77" fmla="*/ 2147483646 h 732"/>
              <a:gd name="T78" fmla="*/ 2147483646 w 1860"/>
              <a:gd name="T79" fmla="*/ 2147483646 h 732"/>
              <a:gd name="T80" fmla="*/ 2147483646 w 1860"/>
              <a:gd name="T81" fmla="*/ 2147483646 h 732"/>
              <a:gd name="T82" fmla="*/ 2147483646 w 1860"/>
              <a:gd name="T83" fmla="*/ 2147483646 h 732"/>
              <a:gd name="T84" fmla="*/ 2147483646 w 1860"/>
              <a:gd name="T85" fmla="*/ 2147483646 h 732"/>
              <a:gd name="T86" fmla="*/ 2147483646 w 1860"/>
              <a:gd name="T87" fmla="*/ 2147483646 h 732"/>
              <a:gd name="T88" fmla="*/ 2147483646 w 1860"/>
              <a:gd name="T89" fmla="*/ 2147483646 h 732"/>
              <a:gd name="T90" fmla="*/ 2147483646 w 1860"/>
              <a:gd name="T91" fmla="*/ 2147483646 h 732"/>
              <a:gd name="T92" fmla="*/ 2147483646 w 1860"/>
              <a:gd name="T93" fmla="*/ 2147483646 h 732"/>
              <a:gd name="T94" fmla="*/ 2147483646 w 1860"/>
              <a:gd name="T95" fmla="*/ 2147483646 h 732"/>
              <a:gd name="T96" fmla="*/ 2147483646 w 1860"/>
              <a:gd name="T97" fmla="*/ 2147483646 h 732"/>
              <a:gd name="T98" fmla="*/ 2147483646 w 1860"/>
              <a:gd name="T99" fmla="*/ 2147483646 h 732"/>
              <a:gd name="T100" fmla="*/ 2147483646 w 1860"/>
              <a:gd name="T101" fmla="*/ 2147483646 h 732"/>
              <a:gd name="T102" fmla="*/ 2147483646 w 1860"/>
              <a:gd name="T103" fmla="*/ 2147483646 h 732"/>
              <a:gd name="T104" fmla="*/ 0 w 1860"/>
              <a:gd name="T105" fmla="*/ 2147483646 h 7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732"/>
              <a:gd name="T161" fmla="*/ 1860 w 1860"/>
              <a:gd name="T162" fmla="*/ 732 h 7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732">
                <a:moveTo>
                  <a:pt x="0" y="732"/>
                </a:moveTo>
                <a:lnTo>
                  <a:pt x="0" y="732"/>
                </a:lnTo>
                <a:lnTo>
                  <a:pt x="72" y="708"/>
                </a:lnTo>
                <a:lnTo>
                  <a:pt x="150" y="660"/>
                </a:lnTo>
                <a:lnTo>
                  <a:pt x="222" y="630"/>
                </a:lnTo>
                <a:lnTo>
                  <a:pt x="300" y="594"/>
                </a:lnTo>
                <a:lnTo>
                  <a:pt x="372" y="564"/>
                </a:lnTo>
                <a:lnTo>
                  <a:pt x="444" y="534"/>
                </a:lnTo>
                <a:lnTo>
                  <a:pt x="522" y="504"/>
                </a:lnTo>
                <a:lnTo>
                  <a:pt x="594" y="480"/>
                </a:lnTo>
                <a:lnTo>
                  <a:pt x="672" y="456"/>
                </a:lnTo>
                <a:lnTo>
                  <a:pt x="744" y="432"/>
                </a:lnTo>
                <a:lnTo>
                  <a:pt x="816" y="408"/>
                </a:lnTo>
                <a:lnTo>
                  <a:pt x="894" y="384"/>
                </a:lnTo>
                <a:lnTo>
                  <a:pt x="966" y="354"/>
                </a:lnTo>
                <a:lnTo>
                  <a:pt x="1044" y="330"/>
                </a:lnTo>
                <a:lnTo>
                  <a:pt x="1116" y="300"/>
                </a:lnTo>
                <a:lnTo>
                  <a:pt x="1188" y="270"/>
                </a:lnTo>
                <a:lnTo>
                  <a:pt x="1266" y="246"/>
                </a:lnTo>
                <a:lnTo>
                  <a:pt x="1338" y="216"/>
                </a:lnTo>
                <a:lnTo>
                  <a:pt x="1416" y="186"/>
                </a:lnTo>
                <a:lnTo>
                  <a:pt x="1488" y="156"/>
                </a:lnTo>
                <a:lnTo>
                  <a:pt x="1560" y="126"/>
                </a:lnTo>
                <a:lnTo>
                  <a:pt x="1638" y="96"/>
                </a:lnTo>
                <a:lnTo>
                  <a:pt x="1710" y="66"/>
                </a:lnTo>
                <a:lnTo>
                  <a:pt x="1788" y="36"/>
                </a:lnTo>
                <a:lnTo>
                  <a:pt x="1860" y="0"/>
                </a:lnTo>
                <a:lnTo>
                  <a:pt x="1860" y="198"/>
                </a:lnTo>
                <a:lnTo>
                  <a:pt x="1788" y="216"/>
                </a:lnTo>
                <a:lnTo>
                  <a:pt x="1710" y="240"/>
                </a:lnTo>
                <a:lnTo>
                  <a:pt x="1638" y="258"/>
                </a:lnTo>
                <a:lnTo>
                  <a:pt x="1560" y="276"/>
                </a:lnTo>
                <a:lnTo>
                  <a:pt x="1488" y="300"/>
                </a:lnTo>
                <a:lnTo>
                  <a:pt x="1416" y="318"/>
                </a:lnTo>
                <a:lnTo>
                  <a:pt x="1338" y="336"/>
                </a:lnTo>
                <a:lnTo>
                  <a:pt x="1266" y="360"/>
                </a:lnTo>
                <a:lnTo>
                  <a:pt x="1188" y="378"/>
                </a:lnTo>
                <a:lnTo>
                  <a:pt x="1116" y="402"/>
                </a:lnTo>
                <a:lnTo>
                  <a:pt x="1044" y="420"/>
                </a:lnTo>
                <a:lnTo>
                  <a:pt x="966" y="444"/>
                </a:lnTo>
                <a:lnTo>
                  <a:pt x="894" y="462"/>
                </a:lnTo>
                <a:lnTo>
                  <a:pt x="816" y="480"/>
                </a:lnTo>
                <a:lnTo>
                  <a:pt x="744" y="498"/>
                </a:lnTo>
                <a:lnTo>
                  <a:pt x="672" y="510"/>
                </a:lnTo>
                <a:lnTo>
                  <a:pt x="594" y="528"/>
                </a:lnTo>
                <a:lnTo>
                  <a:pt x="522" y="546"/>
                </a:lnTo>
                <a:lnTo>
                  <a:pt x="444" y="570"/>
                </a:lnTo>
                <a:lnTo>
                  <a:pt x="372" y="594"/>
                </a:lnTo>
                <a:lnTo>
                  <a:pt x="300" y="618"/>
                </a:lnTo>
                <a:lnTo>
                  <a:pt x="222" y="642"/>
                </a:lnTo>
                <a:lnTo>
                  <a:pt x="150" y="672"/>
                </a:lnTo>
                <a:lnTo>
                  <a:pt x="72" y="708"/>
                </a:lnTo>
                <a:lnTo>
                  <a:pt x="0" y="732"/>
                </a:lnTo>
                <a:close/>
              </a:path>
            </a:pathLst>
          </a:custGeom>
          <a:solidFill>
            <a:srgbClr val="E46C0A"/>
          </a:solidFill>
          <a:ln w="9525">
            <a:solidFill>
              <a:schemeClr val="bg1"/>
            </a:solidFill>
            <a:round/>
            <a:headEnd/>
            <a:tailEnd/>
          </a:ln>
        </p:spPr>
        <p:txBody>
          <a:bodyPr/>
          <a:lstStyle/>
          <a:p>
            <a:endParaRPr lang="en-US" sz="2160"/>
          </a:p>
        </p:txBody>
      </p:sp>
      <p:sp>
        <p:nvSpPr>
          <p:cNvPr id="37912" name="Freeform 109">
            <a:extLst>
              <a:ext uri="{FF2B5EF4-FFF2-40B4-BE49-F238E27FC236}">
                <a16:creationId xmlns:a16="http://schemas.microsoft.com/office/drawing/2014/main" id="{FB49BCA9-6673-7246-AA7F-25AD004FD2B0}"/>
              </a:ext>
            </a:extLst>
          </p:cNvPr>
          <p:cNvSpPr>
            <a:spLocks/>
          </p:cNvSpPr>
          <p:nvPr/>
        </p:nvSpPr>
        <p:spPr bwMode="auto">
          <a:xfrm>
            <a:off x="3049906" y="2954656"/>
            <a:ext cx="4947284" cy="1946910"/>
          </a:xfrm>
          <a:custGeom>
            <a:avLst/>
            <a:gdLst>
              <a:gd name="T0" fmla="*/ 0 w 1860"/>
              <a:gd name="T1" fmla="*/ 2147483646 h 732"/>
              <a:gd name="T2" fmla="*/ 0 w 1860"/>
              <a:gd name="T3" fmla="*/ 2147483646 h 732"/>
              <a:gd name="T4" fmla="*/ 2147483646 w 1860"/>
              <a:gd name="T5" fmla="*/ 2147483646 h 732"/>
              <a:gd name="T6" fmla="*/ 2147483646 w 1860"/>
              <a:gd name="T7" fmla="*/ 2147483646 h 732"/>
              <a:gd name="T8" fmla="*/ 2147483646 w 1860"/>
              <a:gd name="T9" fmla="*/ 2147483646 h 732"/>
              <a:gd name="T10" fmla="*/ 2147483646 w 1860"/>
              <a:gd name="T11" fmla="*/ 2147483646 h 732"/>
              <a:gd name="T12" fmla="*/ 2147483646 w 1860"/>
              <a:gd name="T13" fmla="*/ 2147483646 h 732"/>
              <a:gd name="T14" fmla="*/ 2147483646 w 1860"/>
              <a:gd name="T15" fmla="*/ 2147483646 h 732"/>
              <a:gd name="T16" fmla="*/ 2147483646 w 1860"/>
              <a:gd name="T17" fmla="*/ 2147483646 h 732"/>
              <a:gd name="T18" fmla="*/ 2147483646 w 1860"/>
              <a:gd name="T19" fmla="*/ 2147483646 h 732"/>
              <a:gd name="T20" fmla="*/ 2147483646 w 1860"/>
              <a:gd name="T21" fmla="*/ 2147483646 h 732"/>
              <a:gd name="T22" fmla="*/ 2147483646 w 1860"/>
              <a:gd name="T23" fmla="*/ 2147483646 h 732"/>
              <a:gd name="T24" fmla="*/ 2147483646 w 1860"/>
              <a:gd name="T25" fmla="*/ 2147483646 h 732"/>
              <a:gd name="T26" fmla="*/ 2147483646 w 1860"/>
              <a:gd name="T27" fmla="*/ 2147483646 h 732"/>
              <a:gd name="T28" fmla="*/ 2147483646 w 1860"/>
              <a:gd name="T29" fmla="*/ 2147483646 h 732"/>
              <a:gd name="T30" fmla="*/ 2147483646 w 1860"/>
              <a:gd name="T31" fmla="*/ 2147483646 h 732"/>
              <a:gd name="T32" fmla="*/ 2147483646 w 1860"/>
              <a:gd name="T33" fmla="*/ 2147483646 h 732"/>
              <a:gd name="T34" fmla="*/ 2147483646 w 1860"/>
              <a:gd name="T35" fmla="*/ 2147483646 h 732"/>
              <a:gd name="T36" fmla="*/ 2147483646 w 1860"/>
              <a:gd name="T37" fmla="*/ 2147483646 h 732"/>
              <a:gd name="T38" fmla="*/ 2147483646 w 1860"/>
              <a:gd name="T39" fmla="*/ 2147483646 h 732"/>
              <a:gd name="T40" fmla="*/ 2147483646 w 1860"/>
              <a:gd name="T41" fmla="*/ 2147483646 h 732"/>
              <a:gd name="T42" fmla="*/ 2147483646 w 1860"/>
              <a:gd name="T43" fmla="*/ 2147483646 h 732"/>
              <a:gd name="T44" fmla="*/ 2147483646 w 1860"/>
              <a:gd name="T45" fmla="*/ 2147483646 h 732"/>
              <a:gd name="T46" fmla="*/ 2147483646 w 1860"/>
              <a:gd name="T47" fmla="*/ 2147483646 h 732"/>
              <a:gd name="T48" fmla="*/ 2147483646 w 1860"/>
              <a:gd name="T49" fmla="*/ 2147483646 h 732"/>
              <a:gd name="T50" fmla="*/ 2147483646 w 1860"/>
              <a:gd name="T51" fmla="*/ 2147483646 h 732"/>
              <a:gd name="T52" fmla="*/ 2147483646 w 1860"/>
              <a:gd name="T53" fmla="*/ 0 h 732"/>
              <a:gd name="T54" fmla="*/ 2147483646 w 1860"/>
              <a:gd name="T55" fmla="*/ 2147483646 h 732"/>
              <a:gd name="T56" fmla="*/ 2147483646 w 1860"/>
              <a:gd name="T57" fmla="*/ 2147483646 h 732"/>
              <a:gd name="T58" fmla="*/ 2147483646 w 1860"/>
              <a:gd name="T59" fmla="*/ 2147483646 h 732"/>
              <a:gd name="T60" fmla="*/ 2147483646 w 1860"/>
              <a:gd name="T61" fmla="*/ 2147483646 h 732"/>
              <a:gd name="T62" fmla="*/ 2147483646 w 1860"/>
              <a:gd name="T63" fmla="*/ 2147483646 h 732"/>
              <a:gd name="T64" fmla="*/ 2147483646 w 1860"/>
              <a:gd name="T65" fmla="*/ 2147483646 h 732"/>
              <a:gd name="T66" fmla="*/ 2147483646 w 1860"/>
              <a:gd name="T67" fmla="*/ 2147483646 h 732"/>
              <a:gd name="T68" fmla="*/ 2147483646 w 1860"/>
              <a:gd name="T69" fmla="*/ 2147483646 h 732"/>
              <a:gd name="T70" fmla="*/ 2147483646 w 1860"/>
              <a:gd name="T71" fmla="*/ 2147483646 h 732"/>
              <a:gd name="T72" fmla="*/ 2147483646 w 1860"/>
              <a:gd name="T73" fmla="*/ 2147483646 h 732"/>
              <a:gd name="T74" fmla="*/ 2147483646 w 1860"/>
              <a:gd name="T75" fmla="*/ 2147483646 h 732"/>
              <a:gd name="T76" fmla="*/ 2147483646 w 1860"/>
              <a:gd name="T77" fmla="*/ 2147483646 h 732"/>
              <a:gd name="T78" fmla="*/ 2147483646 w 1860"/>
              <a:gd name="T79" fmla="*/ 2147483646 h 732"/>
              <a:gd name="T80" fmla="*/ 2147483646 w 1860"/>
              <a:gd name="T81" fmla="*/ 2147483646 h 732"/>
              <a:gd name="T82" fmla="*/ 2147483646 w 1860"/>
              <a:gd name="T83" fmla="*/ 2147483646 h 732"/>
              <a:gd name="T84" fmla="*/ 2147483646 w 1860"/>
              <a:gd name="T85" fmla="*/ 2147483646 h 732"/>
              <a:gd name="T86" fmla="*/ 2147483646 w 1860"/>
              <a:gd name="T87" fmla="*/ 2147483646 h 732"/>
              <a:gd name="T88" fmla="*/ 2147483646 w 1860"/>
              <a:gd name="T89" fmla="*/ 2147483646 h 732"/>
              <a:gd name="T90" fmla="*/ 2147483646 w 1860"/>
              <a:gd name="T91" fmla="*/ 2147483646 h 732"/>
              <a:gd name="T92" fmla="*/ 2147483646 w 1860"/>
              <a:gd name="T93" fmla="*/ 2147483646 h 732"/>
              <a:gd name="T94" fmla="*/ 2147483646 w 1860"/>
              <a:gd name="T95" fmla="*/ 2147483646 h 732"/>
              <a:gd name="T96" fmla="*/ 2147483646 w 1860"/>
              <a:gd name="T97" fmla="*/ 2147483646 h 732"/>
              <a:gd name="T98" fmla="*/ 2147483646 w 1860"/>
              <a:gd name="T99" fmla="*/ 2147483646 h 732"/>
              <a:gd name="T100" fmla="*/ 2147483646 w 1860"/>
              <a:gd name="T101" fmla="*/ 2147483646 h 732"/>
              <a:gd name="T102" fmla="*/ 2147483646 w 1860"/>
              <a:gd name="T103" fmla="*/ 2147483646 h 732"/>
              <a:gd name="T104" fmla="*/ 0 w 1860"/>
              <a:gd name="T105" fmla="*/ 2147483646 h 7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732"/>
              <a:gd name="T161" fmla="*/ 1860 w 1860"/>
              <a:gd name="T162" fmla="*/ 732 h 7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732">
                <a:moveTo>
                  <a:pt x="0" y="732"/>
                </a:moveTo>
                <a:lnTo>
                  <a:pt x="0" y="732"/>
                </a:lnTo>
                <a:lnTo>
                  <a:pt x="72" y="708"/>
                </a:lnTo>
                <a:lnTo>
                  <a:pt x="150" y="660"/>
                </a:lnTo>
                <a:lnTo>
                  <a:pt x="222" y="630"/>
                </a:lnTo>
                <a:lnTo>
                  <a:pt x="300" y="594"/>
                </a:lnTo>
                <a:lnTo>
                  <a:pt x="372" y="564"/>
                </a:lnTo>
                <a:lnTo>
                  <a:pt x="444" y="534"/>
                </a:lnTo>
                <a:lnTo>
                  <a:pt x="522" y="504"/>
                </a:lnTo>
                <a:lnTo>
                  <a:pt x="594" y="480"/>
                </a:lnTo>
                <a:lnTo>
                  <a:pt x="672" y="456"/>
                </a:lnTo>
                <a:lnTo>
                  <a:pt x="744" y="432"/>
                </a:lnTo>
                <a:lnTo>
                  <a:pt x="816" y="408"/>
                </a:lnTo>
                <a:lnTo>
                  <a:pt x="894" y="384"/>
                </a:lnTo>
                <a:lnTo>
                  <a:pt x="966" y="354"/>
                </a:lnTo>
                <a:lnTo>
                  <a:pt x="1044" y="330"/>
                </a:lnTo>
                <a:lnTo>
                  <a:pt x="1116" y="300"/>
                </a:lnTo>
                <a:lnTo>
                  <a:pt x="1188" y="270"/>
                </a:lnTo>
                <a:lnTo>
                  <a:pt x="1266" y="246"/>
                </a:lnTo>
                <a:lnTo>
                  <a:pt x="1338" y="216"/>
                </a:lnTo>
                <a:lnTo>
                  <a:pt x="1416" y="186"/>
                </a:lnTo>
                <a:lnTo>
                  <a:pt x="1488" y="156"/>
                </a:lnTo>
                <a:lnTo>
                  <a:pt x="1560" y="126"/>
                </a:lnTo>
                <a:lnTo>
                  <a:pt x="1638" y="96"/>
                </a:lnTo>
                <a:lnTo>
                  <a:pt x="1710" y="66"/>
                </a:lnTo>
                <a:lnTo>
                  <a:pt x="1788" y="36"/>
                </a:lnTo>
                <a:lnTo>
                  <a:pt x="1860" y="0"/>
                </a:lnTo>
                <a:lnTo>
                  <a:pt x="1860" y="198"/>
                </a:lnTo>
                <a:lnTo>
                  <a:pt x="1788" y="216"/>
                </a:lnTo>
                <a:lnTo>
                  <a:pt x="1710" y="240"/>
                </a:lnTo>
                <a:lnTo>
                  <a:pt x="1638" y="258"/>
                </a:lnTo>
                <a:lnTo>
                  <a:pt x="1560" y="276"/>
                </a:lnTo>
                <a:lnTo>
                  <a:pt x="1488" y="300"/>
                </a:lnTo>
                <a:lnTo>
                  <a:pt x="1416" y="318"/>
                </a:lnTo>
                <a:lnTo>
                  <a:pt x="1338" y="336"/>
                </a:lnTo>
                <a:lnTo>
                  <a:pt x="1266" y="360"/>
                </a:lnTo>
                <a:lnTo>
                  <a:pt x="1188" y="378"/>
                </a:lnTo>
                <a:lnTo>
                  <a:pt x="1116" y="402"/>
                </a:lnTo>
                <a:lnTo>
                  <a:pt x="1044" y="420"/>
                </a:lnTo>
                <a:lnTo>
                  <a:pt x="966" y="444"/>
                </a:lnTo>
                <a:lnTo>
                  <a:pt x="894" y="462"/>
                </a:lnTo>
                <a:lnTo>
                  <a:pt x="816" y="480"/>
                </a:lnTo>
                <a:lnTo>
                  <a:pt x="744" y="498"/>
                </a:lnTo>
                <a:lnTo>
                  <a:pt x="672" y="510"/>
                </a:lnTo>
                <a:lnTo>
                  <a:pt x="594" y="528"/>
                </a:lnTo>
                <a:lnTo>
                  <a:pt x="522" y="546"/>
                </a:lnTo>
                <a:lnTo>
                  <a:pt x="444" y="570"/>
                </a:lnTo>
                <a:lnTo>
                  <a:pt x="372" y="594"/>
                </a:lnTo>
                <a:lnTo>
                  <a:pt x="300" y="618"/>
                </a:lnTo>
                <a:lnTo>
                  <a:pt x="222" y="642"/>
                </a:lnTo>
                <a:lnTo>
                  <a:pt x="150" y="672"/>
                </a:lnTo>
                <a:lnTo>
                  <a:pt x="72" y="708"/>
                </a:lnTo>
                <a:lnTo>
                  <a:pt x="0" y="73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3" name="Freeform 111">
            <a:extLst>
              <a:ext uri="{FF2B5EF4-FFF2-40B4-BE49-F238E27FC236}">
                <a16:creationId xmlns:a16="http://schemas.microsoft.com/office/drawing/2014/main" id="{51283392-24D3-E848-BDC4-5719BC6955BC}"/>
              </a:ext>
            </a:extLst>
          </p:cNvPr>
          <p:cNvSpPr>
            <a:spLocks/>
          </p:cNvSpPr>
          <p:nvPr/>
        </p:nvSpPr>
        <p:spPr bwMode="auto">
          <a:xfrm>
            <a:off x="3049906" y="2026920"/>
            <a:ext cx="4947284" cy="2874646"/>
          </a:xfrm>
          <a:custGeom>
            <a:avLst/>
            <a:gdLst>
              <a:gd name="T0" fmla="*/ 0 w 1860"/>
              <a:gd name="T1" fmla="*/ 2147483646 h 1080"/>
              <a:gd name="T2" fmla="*/ 0 w 1860"/>
              <a:gd name="T3" fmla="*/ 2147483646 h 1080"/>
              <a:gd name="T4" fmla="*/ 2147483646 w 1860"/>
              <a:gd name="T5" fmla="*/ 2147483646 h 1080"/>
              <a:gd name="T6" fmla="*/ 2147483646 w 1860"/>
              <a:gd name="T7" fmla="*/ 2147483646 h 1080"/>
              <a:gd name="T8" fmla="*/ 2147483646 w 1860"/>
              <a:gd name="T9" fmla="*/ 2147483646 h 1080"/>
              <a:gd name="T10" fmla="*/ 2147483646 w 1860"/>
              <a:gd name="T11" fmla="*/ 2147483646 h 1080"/>
              <a:gd name="T12" fmla="*/ 2147483646 w 1860"/>
              <a:gd name="T13" fmla="*/ 2147483646 h 1080"/>
              <a:gd name="T14" fmla="*/ 2147483646 w 1860"/>
              <a:gd name="T15" fmla="*/ 2147483646 h 1080"/>
              <a:gd name="T16" fmla="*/ 2147483646 w 1860"/>
              <a:gd name="T17" fmla="*/ 2147483646 h 1080"/>
              <a:gd name="T18" fmla="*/ 2147483646 w 1860"/>
              <a:gd name="T19" fmla="*/ 2147483646 h 1080"/>
              <a:gd name="T20" fmla="*/ 2147483646 w 1860"/>
              <a:gd name="T21" fmla="*/ 2147483646 h 1080"/>
              <a:gd name="T22" fmla="*/ 2147483646 w 1860"/>
              <a:gd name="T23" fmla="*/ 2147483646 h 1080"/>
              <a:gd name="T24" fmla="*/ 2147483646 w 1860"/>
              <a:gd name="T25" fmla="*/ 2147483646 h 1080"/>
              <a:gd name="T26" fmla="*/ 2147483646 w 1860"/>
              <a:gd name="T27" fmla="*/ 2147483646 h 1080"/>
              <a:gd name="T28" fmla="*/ 2147483646 w 1860"/>
              <a:gd name="T29" fmla="*/ 2147483646 h 1080"/>
              <a:gd name="T30" fmla="*/ 2147483646 w 1860"/>
              <a:gd name="T31" fmla="*/ 2147483646 h 1080"/>
              <a:gd name="T32" fmla="*/ 2147483646 w 1860"/>
              <a:gd name="T33" fmla="*/ 2147483646 h 1080"/>
              <a:gd name="T34" fmla="*/ 2147483646 w 1860"/>
              <a:gd name="T35" fmla="*/ 2147483646 h 1080"/>
              <a:gd name="T36" fmla="*/ 2147483646 w 1860"/>
              <a:gd name="T37" fmla="*/ 2147483646 h 1080"/>
              <a:gd name="T38" fmla="*/ 2147483646 w 1860"/>
              <a:gd name="T39" fmla="*/ 2147483646 h 1080"/>
              <a:gd name="T40" fmla="*/ 2147483646 w 1860"/>
              <a:gd name="T41" fmla="*/ 2147483646 h 1080"/>
              <a:gd name="T42" fmla="*/ 2147483646 w 1860"/>
              <a:gd name="T43" fmla="*/ 2147483646 h 1080"/>
              <a:gd name="T44" fmla="*/ 2147483646 w 1860"/>
              <a:gd name="T45" fmla="*/ 2147483646 h 1080"/>
              <a:gd name="T46" fmla="*/ 2147483646 w 1860"/>
              <a:gd name="T47" fmla="*/ 2147483646 h 1080"/>
              <a:gd name="T48" fmla="*/ 2147483646 w 1860"/>
              <a:gd name="T49" fmla="*/ 2147483646 h 1080"/>
              <a:gd name="T50" fmla="*/ 2147483646 w 1860"/>
              <a:gd name="T51" fmla="*/ 2147483646 h 1080"/>
              <a:gd name="T52" fmla="*/ 2147483646 w 1860"/>
              <a:gd name="T53" fmla="*/ 0 h 1080"/>
              <a:gd name="T54" fmla="*/ 2147483646 w 1860"/>
              <a:gd name="T55" fmla="*/ 2147483646 h 1080"/>
              <a:gd name="T56" fmla="*/ 2147483646 w 1860"/>
              <a:gd name="T57" fmla="*/ 2147483646 h 1080"/>
              <a:gd name="T58" fmla="*/ 2147483646 w 1860"/>
              <a:gd name="T59" fmla="*/ 2147483646 h 1080"/>
              <a:gd name="T60" fmla="*/ 2147483646 w 1860"/>
              <a:gd name="T61" fmla="*/ 2147483646 h 1080"/>
              <a:gd name="T62" fmla="*/ 2147483646 w 1860"/>
              <a:gd name="T63" fmla="*/ 2147483646 h 1080"/>
              <a:gd name="T64" fmla="*/ 2147483646 w 1860"/>
              <a:gd name="T65" fmla="*/ 2147483646 h 1080"/>
              <a:gd name="T66" fmla="*/ 2147483646 w 1860"/>
              <a:gd name="T67" fmla="*/ 2147483646 h 1080"/>
              <a:gd name="T68" fmla="*/ 2147483646 w 1860"/>
              <a:gd name="T69" fmla="*/ 2147483646 h 1080"/>
              <a:gd name="T70" fmla="*/ 2147483646 w 1860"/>
              <a:gd name="T71" fmla="*/ 2147483646 h 1080"/>
              <a:gd name="T72" fmla="*/ 2147483646 w 1860"/>
              <a:gd name="T73" fmla="*/ 2147483646 h 1080"/>
              <a:gd name="T74" fmla="*/ 2147483646 w 1860"/>
              <a:gd name="T75" fmla="*/ 2147483646 h 1080"/>
              <a:gd name="T76" fmla="*/ 2147483646 w 1860"/>
              <a:gd name="T77" fmla="*/ 2147483646 h 1080"/>
              <a:gd name="T78" fmla="*/ 2147483646 w 1860"/>
              <a:gd name="T79" fmla="*/ 2147483646 h 1080"/>
              <a:gd name="T80" fmla="*/ 2147483646 w 1860"/>
              <a:gd name="T81" fmla="*/ 2147483646 h 1080"/>
              <a:gd name="T82" fmla="*/ 2147483646 w 1860"/>
              <a:gd name="T83" fmla="*/ 2147483646 h 1080"/>
              <a:gd name="T84" fmla="*/ 2147483646 w 1860"/>
              <a:gd name="T85" fmla="*/ 2147483646 h 1080"/>
              <a:gd name="T86" fmla="*/ 2147483646 w 1860"/>
              <a:gd name="T87" fmla="*/ 2147483646 h 1080"/>
              <a:gd name="T88" fmla="*/ 2147483646 w 1860"/>
              <a:gd name="T89" fmla="*/ 2147483646 h 1080"/>
              <a:gd name="T90" fmla="*/ 2147483646 w 1860"/>
              <a:gd name="T91" fmla="*/ 2147483646 h 1080"/>
              <a:gd name="T92" fmla="*/ 2147483646 w 1860"/>
              <a:gd name="T93" fmla="*/ 2147483646 h 1080"/>
              <a:gd name="T94" fmla="*/ 2147483646 w 1860"/>
              <a:gd name="T95" fmla="*/ 2147483646 h 1080"/>
              <a:gd name="T96" fmla="*/ 2147483646 w 1860"/>
              <a:gd name="T97" fmla="*/ 2147483646 h 1080"/>
              <a:gd name="T98" fmla="*/ 2147483646 w 1860"/>
              <a:gd name="T99" fmla="*/ 2147483646 h 1080"/>
              <a:gd name="T100" fmla="*/ 2147483646 w 1860"/>
              <a:gd name="T101" fmla="*/ 2147483646 h 1080"/>
              <a:gd name="T102" fmla="*/ 2147483646 w 1860"/>
              <a:gd name="T103" fmla="*/ 2147483646 h 1080"/>
              <a:gd name="T104" fmla="*/ 0 w 1860"/>
              <a:gd name="T105" fmla="*/ 2147483646 h 10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1080"/>
              <a:gd name="T161" fmla="*/ 1860 w 1860"/>
              <a:gd name="T162" fmla="*/ 1080 h 10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1080">
                <a:moveTo>
                  <a:pt x="0" y="1080"/>
                </a:moveTo>
                <a:lnTo>
                  <a:pt x="0" y="1080"/>
                </a:lnTo>
                <a:lnTo>
                  <a:pt x="72" y="1026"/>
                </a:lnTo>
                <a:lnTo>
                  <a:pt x="150" y="948"/>
                </a:lnTo>
                <a:lnTo>
                  <a:pt x="222" y="888"/>
                </a:lnTo>
                <a:lnTo>
                  <a:pt x="300" y="828"/>
                </a:lnTo>
                <a:lnTo>
                  <a:pt x="372" y="774"/>
                </a:lnTo>
                <a:lnTo>
                  <a:pt x="444" y="720"/>
                </a:lnTo>
                <a:lnTo>
                  <a:pt x="522" y="672"/>
                </a:lnTo>
                <a:lnTo>
                  <a:pt x="594" y="630"/>
                </a:lnTo>
                <a:lnTo>
                  <a:pt x="672" y="594"/>
                </a:lnTo>
                <a:lnTo>
                  <a:pt x="744" y="558"/>
                </a:lnTo>
                <a:lnTo>
                  <a:pt x="816" y="522"/>
                </a:lnTo>
                <a:lnTo>
                  <a:pt x="894" y="486"/>
                </a:lnTo>
                <a:lnTo>
                  <a:pt x="966" y="450"/>
                </a:lnTo>
                <a:lnTo>
                  <a:pt x="1044" y="420"/>
                </a:lnTo>
                <a:lnTo>
                  <a:pt x="1116" y="378"/>
                </a:lnTo>
                <a:lnTo>
                  <a:pt x="1188" y="342"/>
                </a:lnTo>
                <a:lnTo>
                  <a:pt x="1266" y="306"/>
                </a:lnTo>
                <a:lnTo>
                  <a:pt x="1338" y="270"/>
                </a:lnTo>
                <a:lnTo>
                  <a:pt x="1416" y="234"/>
                </a:lnTo>
                <a:lnTo>
                  <a:pt x="1488" y="192"/>
                </a:lnTo>
                <a:lnTo>
                  <a:pt x="1560" y="156"/>
                </a:lnTo>
                <a:lnTo>
                  <a:pt x="1638" y="120"/>
                </a:lnTo>
                <a:lnTo>
                  <a:pt x="1710" y="78"/>
                </a:lnTo>
                <a:lnTo>
                  <a:pt x="1788" y="42"/>
                </a:lnTo>
                <a:lnTo>
                  <a:pt x="1860" y="0"/>
                </a:lnTo>
                <a:lnTo>
                  <a:pt x="1860" y="348"/>
                </a:lnTo>
                <a:lnTo>
                  <a:pt x="1788" y="384"/>
                </a:lnTo>
                <a:lnTo>
                  <a:pt x="1710" y="414"/>
                </a:lnTo>
                <a:lnTo>
                  <a:pt x="1638" y="444"/>
                </a:lnTo>
                <a:lnTo>
                  <a:pt x="1560" y="474"/>
                </a:lnTo>
                <a:lnTo>
                  <a:pt x="1488" y="504"/>
                </a:lnTo>
                <a:lnTo>
                  <a:pt x="1416" y="534"/>
                </a:lnTo>
                <a:lnTo>
                  <a:pt x="1338" y="564"/>
                </a:lnTo>
                <a:lnTo>
                  <a:pt x="1266" y="594"/>
                </a:lnTo>
                <a:lnTo>
                  <a:pt x="1188" y="618"/>
                </a:lnTo>
                <a:lnTo>
                  <a:pt x="1116" y="648"/>
                </a:lnTo>
                <a:lnTo>
                  <a:pt x="1044" y="678"/>
                </a:lnTo>
                <a:lnTo>
                  <a:pt x="966" y="702"/>
                </a:lnTo>
                <a:lnTo>
                  <a:pt x="894" y="732"/>
                </a:lnTo>
                <a:lnTo>
                  <a:pt x="816" y="756"/>
                </a:lnTo>
                <a:lnTo>
                  <a:pt x="744" y="780"/>
                </a:lnTo>
                <a:lnTo>
                  <a:pt x="672" y="804"/>
                </a:lnTo>
                <a:lnTo>
                  <a:pt x="594" y="828"/>
                </a:lnTo>
                <a:lnTo>
                  <a:pt x="522" y="852"/>
                </a:lnTo>
                <a:lnTo>
                  <a:pt x="444" y="882"/>
                </a:lnTo>
                <a:lnTo>
                  <a:pt x="372" y="912"/>
                </a:lnTo>
                <a:lnTo>
                  <a:pt x="300" y="942"/>
                </a:lnTo>
                <a:lnTo>
                  <a:pt x="222" y="978"/>
                </a:lnTo>
                <a:lnTo>
                  <a:pt x="150" y="1008"/>
                </a:lnTo>
                <a:lnTo>
                  <a:pt x="72" y="1056"/>
                </a:lnTo>
                <a:lnTo>
                  <a:pt x="0" y="108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2160"/>
          </a:p>
        </p:txBody>
      </p:sp>
      <p:sp>
        <p:nvSpPr>
          <p:cNvPr id="37914" name="Line 112">
            <a:extLst>
              <a:ext uri="{FF2B5EF4-FFF2-40B4-BE49-F238E27FC236}">
                <a16:creationId xmlns:a16="http://schemas.microsoft.com/office/drawing/2014/main" id="{33B54CC9-0B60-B740-AB85-52336893FD95}"/>
              </a:ext>
            </a:extLst>
          </p:cNvPr>
          <p:cNvSpPr>
            <a:spLocks noChangeShapeType="1"/>
          </p:cNvSpPr>
          <p:nvPr/>
        </p:nvSpPr>
        <p:spPr bwMode="auto">
          <a:xfrm>
            <a:off x="3049906" y="1868806"/>
            <a:ext cx="1904" cy="30327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5" name="Line 113">
            <a:extLst>
              <a:ext uri="{FF2B5EF4-FFF2-40B4-BE49-F238E27FC236}">
                <a16:creationId xmlns:a16="http://schemas.microsoft.com/office/drawing/2014/main" id="{FC313122-A16F-D548-84ED-E7D642B259D6}"/>
              </a:ext>
            </a:extLst>
          </p:cNvPr>
          <p:cNvSpPr>
            <a:spLocks noChangeShapeType="1"/>
          </p:cNvSpPr>
          <p:nvPr/>
        </p:nvSpPr>
        <p:spPr bwMode="auto">
          <a:xfrm>
            <a:off x="2985136" y="490156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6" name="Line 114">
            <a:extLst>
              <a:ext uri="{FF2B5EF4-FFF2-40B4-BE49-F238E27FC236}">
                <a16:creationId xmlns:a16="http://schemas.microsoft.com/office/drawing/2014/main" id="{282396AB-BC6D-DF4B-AB51-BA739FB147EE}"/>
              </a:ext>
            </a:extLst>
          </p:cNvPr>
          <p:cNvSpPr>
            <a:spLocks noChangeShapeType="1"/>
          </p:cNvSpPr>
          <p:nvPr/>
        </p:nvSpPr>
        <p:spPr bwMode="auto">
          <a:xfrm>
            <a:off x="2985136" y="456628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7" name="Line 115">
            <a:extLst>
              <a:ext uri="{FF2B5EF4-FFF2-40B4-BE49-F238E27FC236}">
                <a16:creationId xmlns:a16="http://schemas.microsoft.com/office/drawing/2014/main" id="{DCB6F18D-30A3-B840-86D1-998C7AEFAA5A}"/>
              </a:ext>
            </a:extLst>
          </p:cNvPr>
          <p:cNvSpPr>
            <a:spLocks noChangeShapeType="1"/>
          </p:cNvSpPr>
          <p:nvPr/>
        </p:nvSpPr>
        <p:spPr bwMode="auto">
          <a:xfrm>
            <a:off x="2985136" y="423100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8" name="Line 116">
            <a:extLst>
              <a:ext uri="{FF2B5EF4-FFF2-40B4-BE49-F238E27FC236}">
                <a16:creationId xmlns:a16="http://schemas.microsoft.com/office/drawing/2014/main" id="{24471C7B-ACCA-5442-BC9C-07C79795F9AE}"/>
              </a:ext>
            </a:extLst>
          </p:cNvPr>
          <p:cNvSpPr>
            <a:spLocks noChangeShapeType="1"/>
          </p:cNvSpPr>
          <p:nvPr/>
        </p:nvSpPr>
        <p:spPr bwMode="auto">
          <a:xfrm>
            <a:off x="2985136" y="389572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19" name="Line 117">
            <a:extLst>
              <a:ext uri="{FF2B5EF4-FFF2-40B4-BE49-F238E27FC236}">
                <a16:creationId xmlns:a16="http://schemas.microsoft.com/office/drawing/2014/main" id="{5942EA5D-A9B8-6142-8F77-7A5BF759FA65}"/>
              </a:ext>
            </a:extLst>
          </p:cNvPr>
          <p:cNvSpPr>
            <a:spLocks noChangeShapeType="1"/>
          </p:cNvSpPr>
          <p:nvPr/>
        </p:nvSpPr>
        <p:spPr bwMode="auto">
          <a:xfrm>
            <a:off x="2985136" y="3558540"/>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0" name="Line 118">
            <a:extLst>
              <a:ext uri="{FF2B5EF4-FFF2-40B4-BE49-F238E27FC236}">
                <a16:creationId xmlns:a16="http://schemas.microsoft.com/office/drawing/2014/main" id="{2AD587F6-1F71-874C-973A-CF2D31CE7194}"/>
              </a:ext>
            </a:extLst>
          </p:cNvPr>
          <p:cNvSpPr>
            <a:spLocks noChangeShapeType="1"/>
          </p:cNvSpPr>
          <p:nvPr/>
        </p:nvSpPr>
        <p:spPr bwMode="auto">
          <a:xfrm>
            <a:off x="2985136" y="3208020"/>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1" name="Line 119">
            <a:extLst>
              <a:ext uri="{FF2B5EF4-FFF2-40B4-BE49-F238E27FC236}">
                <a16:creationId xmlns:a16="http://schemas.microsoft.com/office/drawing/2014/main" id="{3AFEA5A0-80A3-F14C-BAAE-4F1DE6E48C71}"/>
              </a:ext>
            </a:extLst>
          </p:cNvPr>
          <p:cNvSpPr>
            <a:spLocks noChangeShapeType="1"/>
          </p:cNvSpPr>
          <p:nvPr/>
        </p:nvSpPr>
        <p:spPr bwMode="auto">
          <a:xfrm>
            <a:off x="2985136" y="287464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2" name="Line 120">
            <a:extLst>
              <a:ext uri="{FF2B5EF4-FFF2-40B4-BE49-F238E27FC236}">
                <a16:creationId xmlns:a16="http://schemas.microsoft.com/office/drawing/2014/main" id="{C72EDD92-8D8D-C24D-A1DB-B390C0DA8EE7}"/>
              </a:ext>
            </a:extLst>
          </p:cNvPr>
          <p:cNvSpPr>
            <a:spLocks noChangeShapeType="1"/>
          </p:cNvSpPr>
          <p:nvPr/>
        </p:nvSpPr>
        <p:spPr bwMode="auto">
          <a:xfrm>
            <a:off x="2985136" y="253936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3" name="Line 121">
            <a:extLst>
              <a:ext uri="{FF2B5EF4-FFF2-40B4-BE49-F238E27FC236}">
                <a16:creationId xmlns:a16="http://schemas.microsoft.com/office/drawing/2014/main" id="{5FBB708F-AF09-D64F-AD89-D37B3B0731EC}"/>
              </a:ext>
            </a:extLst>
          </p:cNvPr>
          <p:cNvSpPr>
            <a:spLocks noChangeShapeType="1"/>
          </p:cNvSpPr>
          <p:nvPr/>
        </p:nvSpPr>
        <p:spPr bwMode="auto">
          <a:xfrm>
            <a:off x="2985136" y="220408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4" name="Line 122">
            <a:extLst>
              <a:ext uri="{FF2B5EF4-FFF2-40B4-BE49-F238E27FC236}">
                <a16:creationId xmlns:a16="http://schemas.microsoft.com/office/drawing/2014/main" id="{78C137DD-D82E-3D46-875C-CF6C5C4A3B32}"/>
              </a:ext>
            </a:extLst>
          </p:cNvPr>
          <p:cNvSpPr>
            <a:spLocks noChangeShapeType="1"/>
          </p:cNvSpPr>
          <p:nvPr/>
        </p:nvSpPr>
        <p:spPr bwMode="auto">
          <a:xfrm>
            <a:off x="2985136" y="1868806"/>
            <a:ext cx="6477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5" name="Line 123">
            <a:extLst>
              <a:ext uri="{FF2B5EF4-FFF2-40B4-BE49-F238E27FC236}">
                <a16:creationId xmlns:a16="http://schemas.microsoft.com/office/drawing/2014/main" id="{4E6E3BBE-647C-9E4D-A06E-1EB83D09AB29}"/>
              </a:ext>
            </a:extLst>
          </p:cNvPr>
          <p:cNvSpPr>
            <a:spLocks noChangeShapeType="1"/>
          </p:cNvSpPr>
          <p:nvPr/>
        </p:nvSpPr>
        <p:spPr bwMode="auto">
          <a:xfrm>
            <a:off x="3049906" y="4901566"/>
            <a:ext cx="494728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6" name="Line 124">
            <a:extLst>
              <a:ext uri="{FF2B5EF4-FFF2-40B4-BE49-F238E27FC236}">
                <a16:creationId xmlns:a16="http://schemas.microsoft.com/office/drawing/2014/main" id="{6934E785-6AB3-7F4B-90E5-7BD78BEE9EAD}"/>
              </a:ext>
            </a:extLst>
          </p:cNvPr>
          <p:cNvSpPr>
            <a:spLocks noChangeShapeType="1"/>
          </p:cNvSpPr>
          <p:nvPr/>
        </p:nvSpPr>
        <p:spPr bwMode="auto">
          <a:xfrm flipV="1">
            <a:off x="3049906"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7" name="Line 125">
            <a:extLst>
              <a:ext uri="{FF2B5EF4-FFF2-40B4-BE49-F238E27FC236}">
                <a16:creationId xmlns:a16="http://schemas.microsoft.com/office/drawing/2014/main" id="{3FF5DD9E-84A0-C141-B7F4-ACFAEEF2E37C}"/>
              </a:ext>
            </a:extLst>
          </p:cNvPr>
          <p:cNvSpPr>
            <a:spLocks noChangeShapeType="1"/>
          </p:cNvSpPr>
          <p:nvPr/>
        </p:nvSpPr>
        <p:spPr bwMode="auto">
          <a:xfrm flipV="1">
            <a:off x="403860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8" name="Line 126">
            <a:extLst>
              <a:ext uri="{FF2B5EF4-FFF2-40B4-BE49-F238E27FC236}">
                <a16:creationId xmlns:a16="http://schemas.microsoft.com/office/drawing/2014/main" id="{E56A4752-21B4-2946-9FF2-E3B3A01C8BE3}"/>
              </a:ext>
            </a:extLst>
          </p:cNvPr>
          <p:cNvSpPr>
            <a:spLocks noChangeShapeType="1"/>
          </p:cNvSpPr>
          <p:nvPr/>
        </p:nvSpPr>
        <p:spPr bwMode="auto">
          <a:xfrm flipV="1">
            <a:off x="5027296"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29" name="Line 127">
            <a:extLst>
              <a:ext uri="{FF2B5EF4-FFF2-40B4-BE49-F238E27FC236}">
                <a16:creationId xmlns:a16="http://schemas.microsoft.com/office/drawing/2014/main" id="{24220072-9266-2F47-93E5-35DEEFFC6E93}"/>
              </a:ext>
            </a:extLst>
          </p:cNvPr>
          <p:cNvSpPr>
            <a:spLocks noChangeShapeType="1"/>
          </p:cNvSpPr>
          <p:nvPr/>
        </p:nvSpPr>
        <p:spPr bwMode="auto">
          <a:xfrm flipV="1">
            <a:off x="60159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30" name="Line 128">
            <a:extLst>
              <a:ext uri="{FF2B5EF4-FFF2-40B4-BE49-F238E27FC236}">
                <a16:creationId xmlns:a16="http://schemas.microsoft.com/office/drawing/2014/main" id="{E1E81B3D-5A6F-D741-8607-7CC0DC180CA6}"/>
              </a:ext>
            </a:extLst>
          </p:cNvPr>
          <p:cNvSpPr>
            <a:spLocks noChangeShapeType="1"/>
          </p:cNvSpPr>
          <p:nvPr/>
        </p:nvSpPr>
        <p:spPr bwMode="auto">
          <a:xfrm flipV="1">
            <a:off x="70065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37931" name="Line 129">
            <a:extLst>
              <a:ext uri="{FF2B5EF4-FFF2-40B4-BE49-F238E27FC236}">
                <a16:creationId xmlns:a16="http://schemas.microsoft.com/office/drawing/2014/main" id="{61C676E2-EC45-2C4B-BC8C-6B077E60069D}"/>
              </a:ext>
            </a:extLst>
          </p:cNvPr>
          <p:cNvSpPr>
            <a:spLocks noChangeShapeType="1"/>
          </p:cNvSpPr>
          <p:nvPr/>
        </p:nvSpPr>
        <p:spPr bwMode="auto">
          <a:xfrm flipV="1">
            <a:off x="7997190" y="4901566"/>
            <a:ext cx="0" cy="628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160"/>
          </a:p>
        </p:txBody>
      </p:sp>
      <p:sp>
        <p:nvSpPr>
          <p:cNvPr id="44076" name="Rectangle 130">
            <a:extLst>
              <a:ext uri="{FF2B5EF4-FFF2-40B4-BE49-F238E27FC236}">
                <a16:creationId xmlns:a16="http://schemas.microsoft.com/office/drawing/2014/main" id="{0075CC60-1294-1C48-91CD-AE1B6E83603D}"/>
              </a:ext>
            </a:extLst>
          </p:cNvPr>
          <p:cNvSpPr>
            <a:spLocks noChangeArrowheads="1"/>
          </p:cNvSpPr>
          <p:nvPr/>
        </p:nvSpPr>
        <p:spPr bwMode="auto">
          <a:xfrm>
            <a:off x="2827601" y="4768216"/>
            <a:ext cx="1041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0</a:t>
            </a:r>
            <a:endParaRPr lang="en-US" altLang="en-US" sz="1600">
              <a:latin typeface="Calibri" panose="020F0502020204030204" pitchFamily="34" charset="0"/>
            </a:endParaRPr>
          </a:p>
        </p:txBody>
      </p:sp>
      <p:sp>
        <p:nvSpPr>
          <p:cNvPr id="44077" name="Rectangle 131">
            <a:extLst>
              <a:ext uri="{FF2B5EF4-FFF2-40B4-BE49-F238E27FC236}">
                <a16:creationId xmlns:a16="http://schemas.microsoft.com/office/drawing/2014/main" id="{E84244E1-94D4-554B-A098-7AFC300EBFC3}"/>
              </a:ext>
            </a:extLst>
          </p:cNvPr>
          <p:cNvSpPr>
            <a:spLocks noChangeArrowheads="1"/>
          </p:cNvSpPr>
          <p:nvPr/>
        </p:nvSpPr>
        <p:spPr bwMode="auto">
          <a:xfrm>
            <a:off x="2619211" y="4432936"/>
            <a:ext cx="3125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500</a:t>
            </a:r>
            <a:endParaRPr lang="en-US" altLang="en-US" sz="1600">
              <a:latin typeface="Calibri" panose="020F0502020204030204" pitchFamily="34" charset="0"/>
            </a:endParaRPr>
          </a:p>
        </p:txBody>
      </p:sp>
      <p:sp>
        <p:nvSpPr>
          <p:cNvPr id="44078" name="Rectangle 132">
            <a:extLst>
              <a:ext uri="{FF2B5EF4-FFF2-40B4-BE49-F238E27FC236}">
                <a16:creationId xmlns:a16="http://schemas.microsoft.com/office/drawing/2014/main" id="{E2E37B5A-1B08-DD40-9542-B5D45637387A}"/>
              </a:ext>
            </a:extLst>
          </p:cNvPr>
          <p:cNvSpPr>
            <a:spLocks noChangeArrowheads="1"/>
          </p:cNvSpPr>
          <p:nvPr/>
        </p:nvSpPr>
        <p:spPr bwMode="auto">
          <a:xfrm>
            <a:off x="2468529" y="409765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1 000</a:t>
            </a:r>
            <a:endParaRPr lang="en-US" altLang="en-US" sz="1600">
              <a:latin typeface="Calibri" panose="020F0502020204030204" pitchFamily="34" charset="0"/>
            </a:endParaRPr>
          </a:p>
        </p:txBody>
      </p:sp>
      <p:sp>
        <p:nvSpPr>
          <p:cNvPr id="44079" name="Rectangle 133">
            <a:extLst>
              <a:ext uri="{FF2B5EF4-FFF2-40B4-BE49-F238E27FC236}">
                <a16:creationId xmlns:a16="http://schemas.microsoft.com/office/drawing/2014/main" id="{61665074-B288-434E-B2CC-9EF62EF27AA6}"/>
              </a:ext>
            </a:extLst>
          </p:cNvPr>
          <p:cNvSpPr>
            <a:spLocks noChangeArrowheads="1"/>
          </p:cNvSpPr>
          <p:nvPr/>
        </p:nvSpPr>
        <p:spPr bwMode="auto">
          <a:xfrm>
            <a:off x="2468529" y="376237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1 500</a:t>
            </a:r>
            <a:endParaRPr lang="en-US" altLang="en-US" sz="1600">
              <a:latin typeface="Calibri" panose="020F0502020204030204" pitchFamily="34" charset="0"/>
            </a:endParaRPr>
          </a:p>
        </p:txBody>
      </p:sp>
      <p:sp>
        <p:nvSpPr>
          <p:cNvPr id="44080" name="Rectangle 134">
            <a:extLst>
              <a:ext uri="{FF2B5EF4-FFF2-40B4-BE49-F238E27FC236}">
                <a16:creationId xmlns:a16="http://schemas.microsoft.com/office/drawing/2014/main" id="{64D11D3A-9080-774B-9D92-5755BF6A196F}"/>
              </a:ext>
            </a:extLst>
          </p:cNvPr>
          <p:cNvSpPr>
            <a:spLocks noChangeArrowheads="1"/>
          </p:cNvSpPr>
          <p:nvPr/>
        </p:nvSpPr>
        <p:spPr bwMode="auto">
          <a:xfrm>
            <a:off x="2468529" y="342519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2 000</a:t>
            </a:r>
            <a:endParaRPr lang="en-US" altLang="en-US" sz="1600">
              <a:latin typeface="Calibri" panose="020F0502020204030204" pitchFamily="34" charset="0"/>
            </a:endParaRPr>
          </a:p>
        </p:txBody>
      </p:sp>
      <p:sp>
        <p:nvSpPr>
          <p:cNvPr id="44081" name="Rectangle 135">
            <a:extLst>
              <a:ext uri="{FF2B5EF4-FFF2-40B4-BE49-F238E27FC236}">
                <a16:creationId xmlns:a16="http://schemas.microsoft.com/office/drawing/2014/main" id="{F7398E79-EBB8-4640-A5F8-5762C9441C26}"/>
              </a:ext>
            </a:extLst>
          </p:cNvPr>
          <p:cNvSpPr>
            <a:spLocks noChangeArrowheads="1"/>
          </p:cNvSpPr>
          <p:nvPr/>
        </p:nvSpPr>
        <p:spPr bwMode="auto">
          <a:xfrm>
            <a:off x="2468529" y="307467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2 500</a:t>
            </a:r>
            <a:endParaRPr lang="en-US" altLang="en-US" sz="1600">
              <a:latin typeface="Calibri" panose="020F0502020204030204" pitchFamily="34" charset="0"/>
            </a:endParaRPr>
          </a:p>
        </p:txBody>
      </p:sp>
      <p:sp>
        <p:nvSpPr>
          <p:cNvPr id="44082" name="Rectangle 136">
            <a:extLst>
              <a:ext uri="{FF2B5EF4-FFF2-40B4-BE49-F238E27FC236}">
                <a16:creationId xmlns:a16="http://schemas.microsoft.com/office/drawing/2014/main" id="{84412960-7A1A-E44B-A955-42C6B5F9979B}"/>
              </a:ext>
            </a:extLst>
          </p:cNvPr>
          <p:cNvSpPr>
            <a:spLocks noChangeArrowheads="1"/>
          </p:cNvSpPr>
          <p:nvPr/>
        </p:nvSpPr>
        <p:spPr bwMode="auto">
          <a:xfrm>
            <a:off x="2468529" y="273939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3 000</a:t>
            </a:r>
            <a:endParaRPr lang="en-US" altLang="en-US" sz="1600">
              <a:latin typeface="Calibri" panose="020F0502020204030204" pitchFamily="34" charset="0"/>
            </a:endParaRPr>
          </a:p>
        </p:txBody>
      </p:sp>
      <p:sp>
        <p:nvSpPr>
          <p:cNvPr id="44083" name="Rectangle 137">
            <a:extLst>
              <a:ext uri="{FF2B5EF4-FFF2-40B4-BE49-F238E27FC236}">
                <a16:creationId xmlns:a16="http://schemas.microsoft.com/office/drawing/2014/main" id="{E6314268-B01F-3946-BE2E-E62BB604B2E5}"/>
              </a:ext>
            </a:extLst>
          </p:cNvPr>
          <p:cNvSpPr>
            <a:spLocks noChangeArrowheads="1"/>
          </p:cNvSpPr>
          <p:nvPr/>
        </p:nvSpPr>
        <p:spPr bwMode="auto">
          <a:xfrm>
            <a:off x="2468529" y="240601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3 500</a:t>
            </a:r>
            <a:endParaRPr lang="en-US" altLang="en-US" sz="1600">
              <a:latin typeface="Calibri" panose="020F0502020204030204" pitchFamily="34" charset="0"/>
            </a:endParaRPr>
          </a:p>
        </p:txBody>
      </p:sp>
      <p:sp>
        <p:nvSpPr>
          <p:cNvPr id="44084" name="Rectangle 138">
            <a:extLst>
              <a:ext uri="{FF2B5EF4-FFF2-40B4-BE49-F238E27FC236}">
                <a16:creationId xmlns:a16="http://schemas.microsoft.com/office/drawing/2014/main" id="{FDEE54F3-352B-6143-84AB-1BAF32BA8FDF}"/>
              </a:ext>
            </a:extLst>
          </p:cNvPr>
          <p:cNvSpPr>
            <a:spLocks noChangeArrowheads="1"/>
          </p:cNvSpPr>
          <p:nvPr/>
        </p:nvSpPr>
        <p:spPr bwMode="auto">
          <a:xfrm>
            <a:off x="2468529" y="2070736"/>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4 000</a:t>
            </a:r>
            <a:endParaRPr lang="en-US" altLang="en-US" sz="1600">
              <a:latin typeface="Calibri" panose="020F0502020204030204" pitchFamily="34" charset="0"/>
            </a:endParaRPr>
          </a:p>
        </p:txBody>
      </p:sp>
      <p:sp>
        <p:nvSpPr>
          <p:cNvPr id="44085" name="Rectangle 139">
            <a:extLst>
              <a:ext uri="{FF2B5EF4-FFF2-40B4-BE49-F238E27FC236}">
                <a16:creationId xmlns:a16="http://schemas.microsoft.com/office/drawing/2014/main" id="{86F6BA95-6A59-C24F-914C-6B6AE9D07140}"/>
              </a:ext>
            </a:extLst>
          </p:cNvPr>
          <p:cNvSpPr>
            <a:spLocks noChangeArrowheads="1"/>
          </p:cNvSpPr>
          <p:nvPr/>
        </p:nvSpPr>
        <p:spPr bwMode="auto">
          <a:xfrm>
            <a:off x="2468529" y="1733551"/>
            <a:ext cx="4632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defRPr/>
            </a:pPr>
            <a:r>
              <a:rPr lang="en-US" altLang="en-US" sz="1600">
                <a:solidFill>
                  <a:srgbClr val="000000"/>
                </a:solidFill>
                <a:latin typeface="Calibri" panose="020F0502020204030204" pitchFamily="34" charset="0"/>
              </a:rPr>
              <a:t>4 500</a:t>
            </a:r>
            <a:endParaRPr lang="en-US" altLang="en-US" sz="1600">
              <a:latin typeface="Calibri" panose="020F0502020204030204" pitchFamily="34" charset="0"/>
            </a:endParaRPr>
          </a:p>
        </p:txBody>
      </p:sp>
      <p:sp>
        <p:nvSpPr>
          <p:cNvPr id="44086" name="Rectangle 140">
            <a:extLst>
              <a:ext uri="{FF2B5EF4-FFF2-40B4-BE49-F238E27FC236}">
                <a16:creationId xmlns:a16="http://schemas.microsoft.com/office/drawing/2014/main" id="{3FA4DCC9-8FFC-6C4E-AD3A-54F121AFB34A}"/>
              </a:ext>
            </a:extLst>
          </p:cNvPr>
          <p:cNvSpPr>
            <a:spLocks noChangeArrowheads="1"/>
          </p:cNvSpPr>
          <p:nvPr/>
        </p:nvSpPr>
        <p:spPr bwMode="auto">
          <a:xfrm>
            <a:off x="283654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2010</a:t>
            </a:r>
            <a:endParaRPr lang="en-US" altLang="en-US" sz="1600">
              <a:latin typeface="Calibri" panose="020F0502020204030204" pitchFamily="34" charset="0"/>
            </a:endParaRPr>
          </a:p>
        </p:txBody>
      </p:sp>
      <p:sp>
        <p:nvSpPr>
          <p:cNvPr id="44087" name="Rectangle 141">
            <a:extLst>
              <a:ext uri="{FF2B5EF4-FFF2-40B4-BE49-F238E27FC236}">
                <a16:creationId xmlns:a16="http://schemas.microsoft.com/office/drawing/2014/main" id="{1D4C2BA4-4E51-F54B-8BF1-E2F54D8B37B4}"/>
              </a:ext>
            </a:extLst>
          </p:cNvPr>
          <p:cNvSpPr>
            <a:spLocks noChangeArrowheads="1"/>
          </p:cNvSpPr>
          <p:nvPr/>
        </p:nvSpPr>
        <p:spPr bwMode="auto">
          <a:xfrm>
            <a:off x="382714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2015</a:t>
            </a:r>
            <a:endParaRPr lang="en-US" altLang="en-US" sz="1600">
              <a:latin typeface="Calibri" panose="020F0502020204030204" pitchFamily="34" charset="0"/>
            </a:endParaRPr>
          </a:p>
        </p:txBody>
      </p:sp>
      <p:sp>
        <p:nvSpPr>
          <p:cNvPr id="44088" name="Rectangle 142">
            <a:extLst>
              <a:ext uri="{FF2B5EF4-FFF2-40B4-BE49-F238E27FC236}">
                <a16:creationId xmlns:a16="http://schemas.microsoft.com/office/drawing/2014/main" id="{BC5919EC-CEF1-5B41-A494-D4E023EE7411}"/>
              </a:ext>
            </a:extLst>
          </p:cNvPr>
          <p:cNvSpPr>
            <a:spLocks noChangeArrowheads="1"/>
          </p:cNvSpPr>
          <p:nvPr/>
        </p:nvSpPr>
        <p:spPr bwMode="auto">
          <a:xfrm>
            <a:off x="48158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2020</a:t>
            </a:r>
            <a:endParaRPr lang="en-US" altLang="en-US" sz="1600">
              <a:latin typeface="Calibri" panose="020F0502020204030204" pitchFamily="34" charset="0"/>
            </a:endParaRPr>
          </a:p>
        </p:txBody>
      </p:sp>
      <p:sp>
        <p:nvSpPr>
          <p:cNvPr id="44089" name="Rectangle 143">
            <a:extLst>
              <a:ext uri="{FF2B5EF4-FFF2-40B4-BE49-F238E27FC236}">
                <a16:creationId xmlns:a16="http://schemas.microsoft.com/office/drawing/2014/main" id="{99AD5D12-74D8-DA49-800B-E2A145C76FF6}"/>
              </a:ext>
            </a:extLst>
          </p:cNvPr>
          <p:cNvSpPr>
            <a:spLocks noChangeArrowheads="1"/>
          </p:cNvSpPr>
          <p:nvPr/>
        </p:nvSpPr>
        <p:spPr bwMode="auto">
          <a:xfrm>
            <a:off x="58064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2025</a:t>
            </a:r>
            <a:endParaRPr lang="en-US" altLang="en-US" sz="1600">
              <a:latin typeface="Calibri" panose="020F0502020204030204" pitchFamily="34" charset="0"/>
            </a:endParaRPr>
          </a:p>
        </p:txBody>
      </p:sp>
      <p:sp>
        <p:nvSpPr>
          <p:cNvPr id="44090" name="Rectangle 144">
            <a:extLst>
              <a:ext uri="{FF2B5EF4-FFF2-40B4-BE49-F238E27FC236}">
                <a16:creationId xmlns:a16="http://schemas.microsoft.com/office/drawing/2014/main" id="{66F6FD2A-20D3-5242-B0EF-4AEEF62E0ECA}"/>
              </a:ext>
            </a:extLst>
          </p:cNvPr>
          <p:cNvSpPr>
            <a:spLocks noChangeArrowheads="1"/>
          </p:cNvSpPr>
          <p:nvPr/>
        </p:nvSpPr>
        <p:spPr bwMode="auto">
          <a:xfrm>
            <a:off x="6797041"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2030</a:t>
            </a:r>
            <a:endParaRPr lang="en-US" altLang="en-US" sz="1600">
              <a:latin typeface="Calibri" panose="020F0502020204030204" pitchFamily="34" charset="0"/>
            </a:endParaRPr>
          </a:p>
        </p:txBody>
      </p:sp>
      <p:sp>
        <p:nvSpPr>
          <p:cNvPr id="44091" name="Rectangle 145">
            <a:extLst>
              <a:ext uri="{FF2B5EF4-FFF2-40B4-BE49-F238E27FC236}">
                <a16:creationId xmlns:a16="http://schemas.microsoft.com/office/drawing/2014/main" id="{A3944167-7A9B-CD47-A066-7A6875821BB3}"/>
              </a:ext>
            </a:extLst>
          </p:cNvPr>
          <p:cNvSpPr>
            <a:spLocks noChangeArrowheads="1"/>
          </p:cNvSpPr>
          <p:nvPr/>
        </p:nvSpPr>
        <p:spPr bwMode="auto">
          <a:xfrm>
            <a:off x="7785736" y="5044441"/>
            <a:ext cx="4167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2035</a:t>
            </a:r>
            <a:endParaRPr lang="en-US" altLang="en-US" sz="1600">
              <a:latin typeface="Calibri" panose="020F0502020204030204" pitchFamily="34" charset="0"/>
            </a:endParaRPr>
          </a:p>
        </p:txBody>
      </p:sp>
      <p:sp>
        <p:nvSpPr>
          <p:cNvPr id="44092" name="Rectangle 146">
            <a:extLst>
              <a:ext uri="{FF2B5EF4-FFF2-40B4-BE49-F238E27FC236}">
                <a16:creationId xmlns:a16="http://schemas.microsoft.com/office/drawing/2014/main" id="{CB249152-EE8A-F14D-A41A-94847D886285}"/>
              </a:ext>
            </a:extLst>
          </p:cNvPr>
          <p:cNvSpPr>
            <a:spLocks noChangeArrowheads="1"/>
          </p:cNvSpPr>
          <p:nvPr/>
        </p:nvSpPr>
        <p:spPr bwMode="auto">
          <a:xfrm rot="16200000">
            <a:off x="2020926" y="1958102"/>
            <a:ext cx="4520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Mtoe</a:t>
            </a:r>
            <a:endParaRPr lang="en-US" altLang="en-US" sz="1600">
              <a:latin typeface="Calibri" panose="020F0502020204030204" pitchFamily="34" charset="0"/>
            </a:endParaRPr>
          </a:p>
        </p:txBody>
      </p:sp>
      <p:grpSp>
        <p:nvGrpSpPr>
          <p:cNvPr id="63" name="Group 63">
            <a:extLst>
              <a:ext uri="{FF2B5EF4-FFF2-40B4-BE49-F238E27FC236}">
                <a16:creationId xmlns:a16="http://schemas.microsoft.com/office/drawing/2014/main" id="{7561091B-FD0A-CF48-8B82-B2903E55C938}"/>
              </a:ext>
            </a:extLst>
          </p:cNvPr>
          <p:cNvGrpSpPr>
            <a:grpSpLocks/>
          </p:cNvGrpSpPr>
          <p:nvPr/>
        </p:nvGrpSpPr>
        <p:grpSpPr bwMode="auto">
          <a:xfrm>
            <a:off x="8418199" y="2038353"/>
            <a:ext cx="635717" cy="246221"/>
            <a:chOff x="6646545" y="2327911"/>
            <a:chExt cx="634638" cy="245515"/>
          </a:xfrm>
        </p:grpSpPr>
        <p:sp>
          <p:nvSpPr>
            <p:cNvPr id="44114" name="Rectangle 147">
              <a:extLst>
                <a:ext uri="{FF2B5EF4-FFF2-40B4-BE49-F238E27FC236}">
                  <a16:creationId xmlns:a16="http://schemas.microsoft.com/office/drawing/2014/main" id="{547F105C-A01F-764E-9E60-9F6804AB5639}"/>
                </a:ext>
              </a:extLst>
            </p:cNvPr>
            <p:cNvSpPr>
              <a:spLocks noChangeArrowheads="1"/>
            </p:cNvSpPr>
            <p:nvPr/>
          </p:nvSpPr>
          <p:spPr bwMode="auto">
            <a:xfrm>
              <a:off x="6646545" y="2407692"/>
              <a:ext cx="106499" cy="10637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5" name="Rectangle 149">
              <a:extLst>
                <a:ext uri="{FF2B5EF4-FFF2-40B4-BE49-F238E27FC236}">
                  <a16:creationId xmlns:a16="http://schemas.microsoft.com/office/drawing/2014/main" id="{369A7DD2-1C9E-8742-A410-98EA5E750737}"/>
                </a:ext>
              </a:extLst>
            </p:cNvPr>
            <p:cNvSpPr>
              <a:spLocks noChangeArrowheads="1"/>
            </p:cNvSpPr>
            <p:nvPr/>
          </p:nvSpPr>
          <p:spPr bwMode="auto">
            <a:xfrm>
              <a:off x="6813901" y="2327911"/>
              <a:ext cx="467282" cy="24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China</a:t>
              </a:r>
              <a:endParaRPr lang="en-US" altLang="en-US" sz="1600">
                <a:latin typeface="Calibri" panose="020F0502020204030204" pitchFamily="34" charset="0"/>
              </a:endParaRPr>
            </a:p>
          </p:txBody>
        </p:sp>
      </p:grpSp>
      <p:grpSp>
        <p:nvGrpSpPr>
          <p:cNvPr id="37950" name="Group 66">
            <a:extLst>
              <a:ext uri="{FF2B5EF4-FFF2-40B4-BE49-F238E27FC236}">
                <a16:creationId xmlns:a16="http://schemas.microsoft.com/office/drawing/2014/main" id="{9372C744-7FC8-E041-B29A-E350610357ED}"/>
              </a:ext>
            </a:extLst>
          </p:cNvPr>
          <p:cNvGrpSpPr>
            <a:grpSpLocks/>
          </p:cNvGrpSpPr>
          <p:nvPr/>
        </p:nvGrpSpPr>
        <p:grpSpPr bwMode="auto">
          <a:xfrm>
            <a:off x="8418196" y="2356492"/>
            <a:ext cx="578009" cy="246221"/>
            <a:chOff x="6646545" y="2602231"/>
            <a:chExt cx="577375" cy="247100"/>
          </a:xfrm>
        </p:grpSpPr>
        <p:sp>
          <p:nvSpPr>
            <p:cNvPr id="44112" name="Rectangle 150">
              <a:extLst>
                <a:ext uri="{FF2B5EF4-FFF2-40B4-BE49-F238E27FC236}">
                  <a16:creationId xmlns:a16="http://schemas.microsoft.com/office/drawing/2014/main" id="{428D70C4-4DDD-674F-B727-6C5C76A8836F}"/>
                </a:ext>
              </a:extLst>
            </p:cNvPr>
            <p:cNvSpPr>
              <a:spLocks noChangeArrowheads="1"/>
            </p:cNvSpPr>
            <p:nvPr/>
          </p:nvSpPr>
          <p:spPr bwMode="auto">
            <a:xfrm>
              <a:off x="6646545" y="2682527"/>
              <a:ext cx="106563" cy="107061"/>
            </a:xfrm>
            <a:prstGeom prst="rect">
              <a:avLst/>
            </a:prstGeom>
            <a:solidFill>
              <a:srgbClr val="E46C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3" name="Rectangle 152">
              <a:extLst>
                <a:ext uri="{FF2B5EF4-FFF2-40B4-BE49-F238E27FC236}">
                  <a16:creationId xmlns:a16="http://schemas.microsoft.com/office/drawing/2014/main" id="{16389253-0B7D-5948-93CC-C8B4C9F70E21}"/>
                </a:ext>
              </a:extLst>
            </p:cNvPr>
            <p:cNvSpPr>
              <a:spLocks noChangeArrowheads="1"/>
            </p:cNvSpPr>
            <p:nvPr/>
          </p:nvSpPr>
          <p:spPr bwMode="auto">
            <a:xfrm>
              <a:off x="6814001" y="2602231"/>
              <a:ext cx="409919" cy="2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India</a:t>
              </a:r>
              <a:endParaRPr lang="en-US" altLang="en-US" sz="1600">
                <a:latin typeface="Calibri" panose="020F0502020204030204" pitchFamily="34" charset="0"/>
              </a:endParaRPr>
            </a:p>
          </p:txBody>
        </p:sp>
      </p:grpSp>
      <p:grpSp>
        <p:nvGrpSpPr>
          <p:cNvPr id="37951" name="Group 69">
            <a:extLst>
              <a:ext uri="{FF2B5EF4-FFF2-40B4-BE49-F238E27FC236}">
                <a16:creationId xmlns:a16="http://schemas.microsoft.com/office/drawing/2014/main" id="{648C90BC-1872-7D43-81DE-4783C79681E5}"/>
              </a:ext>
            </a:extLst>
          </p:cNvPr>
          <p:cNvGrpSpPr>
            <a:grpSpLocks/>
          </p:cNvGrpSpPr>
          <p:nvPr/>
        </p:nvGrpSpPr>
        <p:grpSpPr bwMode="auto">
          <a:xfrm>
            <a:off x="8418196" y="2668900"/>
            <a:ext cx="2006478" cy="246221"/>
            <a:chOff x="6646545" y="2876551"/>
            <a:chExt cx="2006306" cy="247103"/>
          </a:xfrm>
        </p:grpSpPr>
        <p:sp>
          <p:nvSpPr>
            <p:cNvPr id="44110" name="Rectangle 153">
              <a:extLst>
                <a:ext uri="{FF2B5EF4-FFF2-40B4-BE49-F238E27FC236}">
                  <a16:creationId xmlns:a16="http://schemas.microsoft.com/office/drawing/2014/main" id="{258262DC-8CA7-2F4F-B069-69BB3D42DE40}"/>
                </a:ext>
              </a:extLst>
            </p:cNvPr>
            <p:cNvSpPr>
              <a:spLocks noChangeArrowheads="1"/>
            </p:cNvSpPr>
            <p:nvPr/>
          </p:nvSpPr>
          <p:spPr bwMode="auto">
            <a:xfrm>
              <a:off x="6646545" y="2956847"/>
              <a:ext cx="106671" cy="107062"/>
            </a:xfrm>
            <a:prstGeom prst="rect">
              <a:avLst/>
            </a:prstGeom>
            <a:solidFill>
              <a:srgbClr val="B3A2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11" name="Rectangle 155">
              <a:extLst>
                <a:ext uri="{FF2B5EF4-FFF2-40B4-BE49-F238E27FC236}">
                  <a16:creationId xmlns:a16="http://schemas.microsoft.com/office/drawing/2014/main" id="{FAB107B2-0BA6-2B43-8B88-22199396A656}"/>
                </a:ext>
              </a:extLst>
            </p:cNvPr>
            <p:cNvSpPr>
              <a:spLocks noChangeArrowheads="1"/>
            </p:cNvSpPr>
            <p:nvPr/>
          </p:nvSpPr>
          <p:spPr bwMode="auto">
            <a:xfrm>
              <a:off x="6814171" y="2876551"/>
              <a:ext cx="1838680" cy="2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Other developing Asia</a:t>
              </a:r>
              <a:endParaRPr lang="en-US" altLang="en-US" sz="1600">
                <a:latin typeface="Calibri" panose="020F0502020204030204" pitchFamily="34" charset="0"/>
              </a:endParaRPr>
            </a:p>
          </p:txBody>
        </p:sp>
      </p:grpSp>
      <p:grpSp>
        <p:nvGrpSpPr>
          <p:cNvPr id="37952" name="Group 72">
            <a:extLst>
              <a:ext uri="{FF2B5EF4-FFF2-40B4-BE49-F238E27FC236}">
                <a16:creationId xmlns:a16="http://schemas.microsoft.com/office/drawing/2014/main" id="{01F5AA0A-AA04-D14E-B702-D64740D2BCF9}"/>
              </a:ext>
            </a:extLst>
          </p:cNvPr>
          <p:cNvGrpSpPr>
            <a:grpSpLocks/>
          </p:cNvGrpSpPr>
          <p:nvPr/>
        </p:nvGrpSpPr>
        <p:grpSpPr bwMode="auto">
          <a:xfrm>
            <a:off x="8418189" y="2983233"/>
            <a:ext cx="691822" cy="246221"/>
            <a:chOff x="6646545" y="3150871"/>
            <a:chExt cx="691810" cy="245516"/>
          </a:xfrm>
        </p:grpSpPr>
        <p:sp>
          <p:nvSpPr>
            <p:cNvPr id="44108" name="Rectangle 156">
              <a:extLst>
                <a:ext uri="{FF2B5EF4-FFF2-40B4-BE49-F238E27FC236}">
                  <a16:creationId xmlns:a16="http://schemas.microsoft.com/office/drawing/2014/main" id="{E3D54DE5-931F-D049-8F1A-260D2C9D3D4A}"/>
                </a:ext>
              </a:extLst>
            </p:cNvPr>
            <p:cNvSpPr>
              <a:spLocks noChangeArrowheads="1"/>
            </p:cNvSpPr>
            <p:nvPr/>
          </p:nvSpPr>
          <p:spPr bwMode="auto">
            <a:xfrm>
              <a:off x="6646545" y="3230652"/>
              <a:ext cx="106678" cy="106375"/>
            </a:xfrm>
            <a:prstGeom prst="rect">
              <a:avLst/>
            </a:prstGeom>
            <a:solidFill>
              <a:srgbClr val="8EB4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9" name="Rectangle 158">
              <a:extLst>
                <a:ext uri="{FF2B5EF4-FFF2-40B4-BE49-F238E27FC236}">
                  <a16:creationId xmlns:a16="http://schemas.microsoft.com/office/drawing/2014/main" id="{49F53C0A-C10A-994D-8C48-2B024F9DFF0C}"/>
                </a:ext>
              </a:extLst>
            </p:cNvPr>
            <p:cNvSpPr>
              <a:spLocks noChangeArrowheads="1"/>
            </p:cNvSpPr>
            <p:nvPr/>
          </p:nvSpPr>
          <p:spPr bwMode="auto">
            <a:xfrm>
              <a:off x="6814182" y="3150871"/>
              <a:ext cx="524173" cy="24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Russia</a:t>
              </a:r>
              <a:endParaRPr lang="en-US" altLang="en-US" sz="1600">
                <a:latin typeface="Calibri" panose="020F0502020204030204" pitchFamily="34" charset="0"/>
              </a:endParaRPr>
            </a:p>
          </p:txBody>
        </p:sp>
      </p:grpSp>
      <p:grpSp>
        <p:nvGrpSpPr>
          <p:cNvPr id="37953" name="Group 75">
            <a:extLst>
              <a:ext uri="{FF2B5EF4-FFF2-40B4-BE49-F238E27FC236}">
                <a16:creationId xmlns:a16="http://schemas.microsoft.com/office/drawing/2014/main" id="{992BF9DA-7481-7A4D-A6D0-39E1E47EB126}"/>
              </a:ext>
            </a:extLst>
          </p:cNvPr>
          <p:cNvGrpSpPr>
            <a:grpSpLocks/>
          </p:cNvGrpSpPr>
          <p:nvPr/>
        </p:nvGrpSpPr>
        <p:grpSpPr bwMode="auto">
          <a:xfrm>
            <a:off x="8418196" y="3297562"/>
            <a:ext cx="1141368" cy="246221"/>
            <a:chOff x="6646545" y="3409952"/>
            <a:chExt cx="1140409" cy="247100"/>
          </a:xfrm>
        </p:grpSpPr>
        <p:sp>
          <p:nvSpPr>
            <p:cNvPr id="44106" name="Rectangle 159">
              <a:extLst>
                <a:ext uri="{FF2B5EF4-FFF2-40B4-BE49-F238E27FC236}">
                  <a16:creationId xmlns:a16="http://schemas.microsoft.com/office/drawing/2014/main" id="{0808D964-DE32-7241-88BE-0FDC59CE2D61}"/>
                </a:ext>
              </a:extLst>
            </p:cNvPr>
            <p:cNvSpPr>
              <a:spLocks noChangeArrowheads="1"/>
            </p:cNvSpPr>
            <p:nvPr/>
          </p:nvSpPr>
          <p:spPr bwMode="auto">
            <a:xfrm>
              <a:off x="6646545" y="3490248"/>
              <a:ext cx="106590" cy="107061"/>
            </a:xfrm>
            <a:prstGeom prst="rect">
              <a:avLst/>
            </a:prstGeom>
            <a:solidFill>
              <a:srgbClr val="173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7" name="Rectangle 161">
              <a:extLst>
                <a:ext uri="{FF2B5EF4-FFF2-40B4-BE49-F238E27FC236}">
                  <a16:creationId xmlns:a16="http://schemas.microsoft.com/office/drawing/2014/main" id="{114A0F0B-E0A7-044D-879D-48888BF32955}"/>
                </a:ext>
              </a:extLst>
            </p:cNvPr>
            <p:cNvSpPr>
              <a:spLocks noChangeArrowheads="1"/>
            </p:cNvSpPr>
            <p:nvPr/>
          </p:nvSpPr>
          <p:spPr bwMode="auto">
            <a:xfrm>
              <a:off x="6814044" y="3409952"/>
              <a:ext cx="972910" cy="2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Middle East</a:t>
              </a:r>
              <a:endParaRPr lang="en-US" altLang="en-US" sz="1600">
                <a:latin typeface="Calibri" panose="020F0502020204030204" pitchFamily="34" charset="0"/>
              </a:endParaRPr>
            </a:p>
          </p:txBody>
        </p:sp>
      </p:grpSp>
      <p:grpSp>
        <p:nvGrpSpPr>
          <p:cNvPr id="37954" name="Group 78">
            <a:extLst>
              <a:ext uri="{FF2B5EF4-FFF2-40B4-BE49-F238E27FC236}">
                <a16:creationId xmlns:a16="http://schemas.microsoft.com/office/drawing/2014/main" id="{2E4A7E8D-D8DA-E24F-984B-D39769A588BE}"/>
              </a:ext>
            </a:extLst>
          </p:cNvPr>
          <p:cNvGrpSpPr>
            <a:grpSpLocks/>
          </p:cNvGrpSpPr>
          <p:nvPr/>
        </p:nvGrpSpPr>
        <p:grpSpPr bwMode="auto">
          <a:xfrm>
            <a:off x="8418195" y="3611884"/>
            <a:ext cx="1265698" cy="246221"/>
            <a:chOff x="6646545" y="3684272"/>
            <a:chExt cx="1265733" cy="245516"/>
          </a:xfrm>
        </p:grpSpPr>
        <p:sp>
          <p:nvSpPr>
            <p:cNvPr id="44104" name="Rectangle 162">
              <a:extLst>
                <a:ext uri="{FF2B5EF4-FFF2-40B4-BE49-F238E27FC236}">
                  <a16:creationId xmlns:a16="http://schemas.microsoft.com/office/drawing/2014/main" id="{263D15C5-BE84-9B45-82CD-9ECCAA15236E}"/>
                </a:ext>
              </a:extLst>
            </p:cNvPr>
            <p:cNvSpPr>
              <a:spLocks noChangeArrowheads="1"/>
            </p:cNvSpPr>
            <p:nvPr/>
          </p:nvSpPr>
          <p:spPr bwMode="auto">
            <a:xfrm>
              <a:off x="6646545" y="3764053"/>
              <a:ext cx="106683" cy="1063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5" name="Rectangle 164">
              <a:extLst>
                <a:ext uri="{FF2B5EF4-FFF2-40B4-BE49-F238E27FC236}">
                  <a16:creationId xmlns:a16="http://schemas.microsoft.com/office/drawing/2014/main" id="{67654006-66BB-754B-B460-29D60396A6F8}"/>
                </a:ext>
              </a:extLst>
            </p:cNvPr>
            <p:cNvSpPr>
              <a:spLocks noChangeArrowheads="1"/>
            </p:cNvSpPr>
            <p:nvPr/>
          </p:nvSpPr>
          <p:spPr bwMode="auto">
            <a:xfrm>
              <a:off x="6814190" y="3684272"/>
              <a:ext cx="1098088" cy="24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Rest of world</a:t>
              </a:r>
              <a:endParaRPr lang="en-US" altLang="en-US" sz="1600">
                <a:latin typeface="Calibri" panose="020F0502020204030204" pitchFamily="34" charset="0"/>
              </a:endParaRPr>
            </a:p>
          </p:txBody>
        </p:sp>
      </p:grpSp>
      <p:grpSp>
        <p:nvGrpSpPr>
          <p:cNvPr id="37955" name="Group 81">
            <a:extLst>
              <a:ext uri="{FF2B5EF4-FFF2-40B4-BE49-F238E27FC236}">
                <a16:creationId xmlns:a16="http://schemas.microsoft.com/office/drawing/2014/main" id="{EAAE9EDB-381F-064F-9D48-8FA56506E818}"/>
              </a:ext>
            </a:extLst>
          </p:cNvPr>
          <p:cNvGrpSpPr>
            <a:grpSpLocks/>
          </p:cNvGrpSpPr>
          <p:nvPr/>
        </p:nvGrpSpPr>
        <p:grpSpPr bwMode="auto">
          <a:xfrm>
            <a:off x="8418196" y="3928100"/>
            <a:ext cx="637321" cy="246221"/>
            <a:chOff x="6646545" y="3958592"/>
            <a:chExt cx="637015" cy="247098"/>
          </a:xfrm>
        </p:grpSpPr>
        <p:sp>
          <p:nvSpPr>
            <p:cNvPr id="44102" name="Rectangle 165">
              <a:extLst>
                <a:ext uri="{FF2B5EF4-FFF2-40B4-BE49-F238E27FC236}">
                  <a16:creationId xmlns:a16="http://schemas.microsoft.com/office/drawing/2014/main" id="{FF1534DF-985D-6644-9A99-1991CB89EE68}"/>
                </a:ext>
              </a:extLst>
            </p:cNvPr>
            <p:cNvSpPr>
              <a:spLocks noChangeArrowheads="1"/>
            </p:cNvSpPr>
            <p:nvPr/>
          </p:nvSpPr>
          <p:spPr bwMode="auto">
            <a:xfrm>
              <a:off x="6646545" y="4038887"/>
              <a:ext cx="106629" cy="10706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endParaRPr lang="en-NZ" altLang="en-US" sz="1600">
                <a:latin typeface="Calibri" panose="020F0502020204030204" pitchFamily="34" charset="0"/>
              </a:endParaRPr>
            </a:p>
          </p:txBody>
        </p:sp>
        <p:sp>
          <p:nvSpPr>
            <p:cNvPr id="44103" name="Rectangle 167">
              <a:extLst>
                <a:ext uri="{FF2B5EF4-FFF2-40B4-BE49-F238E27FC236}">
                  <a16:creationId xmlns:a16="http://schemas.microsoft.com/office/drawing/2014/main" id="{4415725B-1D83-254D-93E0-D48E068E0842}"/>
                </a:ext>
              </a:extLst>
            </p:cNvPr>
            <p:cNvSpPr>
              <a:spLocks noChangeArrowheads="1"/>
            </p:cNvSpPr>
            <p:nvPr/>
          </p:nvSpPr>
          <p:spPr bwMode="auto">
            <a:xfrm>
              <a:off x="6814105" y="3958592"/>
              <a:ext cx="469455" cy="2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latin typeface="Calibri" panose="020F0502020204030204" pitchFamily="34" charset="0"/>
                </a:rPr>
                <a:t>OECD</a:t>
              </a:r>
              <a:endParaRPr lang="en-US" altLang="en-US" sz="1600">
                <a:latin typeface="Calibri" panose="020F0502020204030204" pitchFamily="34" charset="0"/>
              </a:endParaRPr>
            </a:p>
          </p:txBody>
        </p:sp>
      </p:grpSp>
      <p:sp>
        <p:nvSpPr>
          <p:cNvPr id="84" name="Freeform 110">
            <a:extLst>
              <a:ext uri="{FF2B5EF4-FFF2-40B4-BE49-F238E27FC236}">
                <a16:creationId xmlns:a16="http://schemas.microsoft.com/office/drawing/2014/main" id="{EC1B6BFC-0A69-AC41-BBCC-80B0F56D7D32}"/>
              </a:ext>
            </a:extLst>
          </p:cNvPr>
          <p:cNvSpPr>
            <a:spLocks/>
          </p:cNvSpPr>
          <p:nvPr/>
        </p:nvSpPr>
        <p:spPr bwMode="auto">
          <a:xfrm>
            <a:off x="3049906" y="2026920"/>
            <a:ext cx="4947284" cy="2874646"/>
          </a:xfrm>
          <a:custGeom>
            <a:avLst/>
            <a:gdLst>
              <a:gd name="T0" fmla="*/ 0 w 1860"/>
              <a:gd name="T1" fmla="*/ 2147483646 h 1080"/>
              <a:gd name="T2" fmla="*/ 0 w 1860"/>
              <a:gd name="T3" fmla="*/ 2147483646 h 1080"/>
              <a:gd name="T4" fmla="*/ 2147483646 w 1860"/>
              <a:gd name="T5" fmla="*/ 2147483646 h 1080"/>
              <a:gd name="T6" fmla="*/ 2147483646 w 1860"/>
              <a:gd name="T7" fmla="*/ 2147483646 h 1080"/>
              <a:gd name="T8" fmla="*/ 2147483646 w 1860"/>
              <a:gd name="T9" fmla="*/ 2147483646 h 1080"/>
              <a:gd name="T10" fmla="*/ 2147483646 w 1860"/>
              <a:gd name="T11" fmla="*/ 2147483646 h 1080"/>
              <a:gd name="T12" fmla="*/ 2147483646 w 1860"/>
              <a:gd name="T13" fmla="*/ 2147483646 h 1080"/>
              <a:gd name="T14" fmla="*/ 2147483646 w 1860"/>
              <a:gd name="T15" fmla="*/ 2147483646 h 1080"/>
              <a:gd name="T16" fmla="*/ 2147483646 w 1860"/>
              <a:gd name="T17" fmla="*/ 2147483646 h 1080"/>
              <a:gd name="T18" fmla="*/ 2147483646 w 1860"/>
              <a:gd name="T19" fmla="*/ 2147483646 h 1080"/>
              <a:gd name="T20" fmla="*/ 2147483646 w 1860"/>
              <a:gd name="T21" fmla="*/ 2147483646 h 1080"/>
              <a:gd name="T22" fmla="*/ 2147483646 w 1860"/>
              <a:gd name="T23" fmla="*/ 2147483646 h 1080"/>
              <a:gd name="T24" fmla="*/ 2147483646 w 1860"/>
              <a:gd name="T25" fmla="*/ 2147483646 h 1080"/>
              <a:gd name="T26" fmla="*/ 2147483646 w 1860"/>
              <a:gd name="T27" fmla="*/ 2147483646 h 1080"/>
              <a:gd name="T28" fmla="*/ 2147483646 w 1860"/>
              <a:gd name="T29" fmla="*/ 2147483646 h 1080"/>
              <a:gd name="T30" fmla="*/ 2147483646 w 1860"/>
              <a:gd name="T31" fmla="*/ 2147483646 h 1080"/>
              <a:gd name="T32" fmla="*/ 2147483646 w 1860"/>
              <a:gd name="T33" fmla="*/ 2147483646 h 1080"/>
              <a:gd name="T34" fmla="*/ 2147483646 w 1860"/>
              <a:gd name="T35" fmla="*/ 2147483646 h 1080"/>
              <a:gd name="T36" fmla="*/ 2147483646 w 1860"/>
              <a:gd name="T37" fmla="*/ 2147483646 h 1080"/>
              <a:gd name="T38" fmla="*/ 2147483646 w 1860"/>
              <a:gd name="T39" fmla="*/ 2147483646 h 1080"/>
              <a:gd name="T40" fmla="*/ 2147483646 w 1860"/>
              <a:gd name="T41" fmla="*/ 2147483646 h 1080"/>
              <a:gd name="T42" fmla="*/ 2147483646 w 1860"/>
              <a:gd name="T43" fmla="*/ 2147483646 h 1080"/>
              <a:gd name="T44" fmla="*/ 2147483646 w 1860"/>
              <a:gd name="T45" fmla="*/ 2147483646 h 1080"/>
              <a:gd name="T46" fmla="*/ 2147483646 w 1860"/>
              <a:gd name="T47" fmla="*/ 2147483646 h 1080"/>
              <a:gd name="T48" fmla="*/ 2147483646 w 1860"/>
              <a:gd name="T49" fmla="*/ 2147483646 h 1080"/>
              <a:gd name="T50" fmla="*/ 2147483646 w 1860"/>
              <a:gd name="T51" fmla="*/ 2147483646 h 1080"/>
              <a:gd name="T52" fmla="*/ 2147483646 w 1860"/>
              <a:gd name="T53" fmla="*/ 0 h 1080"/>
              <a:gd name="T54" fmla="*/ 2147483646 w 1860"/>
              <a:gd name="T55" fmla="*/ 2147483646 h 1080"/>
              <a:gd name="T56" fmla="*/ 2147483646 w 1860"/>
              <a:gd name="T57" fmla="*/ 2147483646 h 1080"/>
              <a:gd name="T58" fmla="*/ 2147483646 w 1860"/>
              <a:gd name="T59" fmla="*/ 2147483646 h 1080"/>
              <a:gd name="T60" fmla="*/ 2147483646 w 1860"/>
              <a:gd name="T61" fmla="*/ 2147483646 h 1080"/>
              <a:gd name="T62" fmla="*/ 2147483646 w 1860"/>
              <a:gd name="T63" fmla="*/ 2147483646 h 1080"/>
              <a:gd name="T64" fmla="*/ 2147483646 w 1860"/>
              <a:gd name="T65" fmla="*/ 2147483646 h 1080"/>
              <a:gd name="T66" fmla="*/ 2147483646 w 1860"/>
              <a:gd name="T67" fmla="*/ 2147483646 h 1080"/>
              <a:gd name="T68" fmla="*/ 2147483646 w 1860"/>
              <a:gd name="T69" fmla="*/ 2147483646 h 1080"/>
              <a:gd name="T70" fmla="*/ 2147483646 w 1860"/>
              <a:gd name="T71" fmla="*/ 2147483646 h 1080"/>
              <a:gd name="T72" fmla="*/ 2147483646 w 1860"/>
              <a:gd name="T73" fmla="*/ 2147483646 h 1080"/>
              <a:gd name="T74" fmla="*/ 2147483646 w 1860"/>
              <a:gd name="T75" fmla="*/ 2147483646 h 1080"/>
              <a:gd name="T76" fmla="*/ 2147483646 w 1860"/>
              <a:gd name="T77" fmla="*/ 2147483646 h 1080"/>
              <a:gd name="T78" fmla="*/ 2147483646 w 1860"/>
              <a:gd name="T79" fmla="*/ 2147483646 h 1080"/>
              <a:gd name="T80" fmla="*/ 2147483646 w 1860"/>
              <a:gd name="T81" fmla="*/ 2147483646 h 1080"/>
              <a:gd name="T82" fmla="*/ 2147483646 w 1860"/>
              <a:gd name="T83" fmla="*/ 2147483646 h 1080"/>
              <a:gd name="T84" fmla="*/ 2147483646 w 1860"/>
              <a:gd name="T85" fmla="*/ 2147483646 h 1080"/>
              <a:gd name="T86" fmla="*/ 2147483646 w 1860"/>
              <a:gd name="T87" fmla="*/ 2147483646 h 1080"/>
              <a:gd name="T88" fmla="*/ 2147483646 w 1860"/>
              <a:gd name="T89" fmla="*/ 2147483646 h 1080"/>
              <a:gd name="T90" fmla="*/ 2147483646 w 1860"/>
              <a:gd name="T91" fmla="*/ 2147483646 h 1080"/>
              <a:gd name="T92" fmla="*/ 2147483646 w 1860"/>
              <a:gd name="T93" fmla="*/ 2147483646 h 1080"/>
              <a:gd name="T94" fmla="*/ 2147483646 w 1860"/>
              <a:gd name="T95" fmla="*/ 2147483646 h 1080"/>
              <a:gd name="T96" fmla="*/ 2147483646 w 1860"/>
              <a:gd name="T97" fmla="*/ 2147483646 h 1080"/>
              <a:gd name="T98" fmla="*/ 2147483646 w 1860"/>
              <a:gd name="T99" fmla="*/ 2147483646 h 1080"/>
              <a:gd name="T100" fmla="*/ 2147483646 w 1860"/>
              <a:gd name="T101" fmla="*/ 2147483646 h 1080"/>
              <a:gd name="T102" fmla="*/ 2147483646 w 1860"/>
              <a:gd name="T103" fmla="*/ 2147483646 h 1080"/>
              <a:gd name="T104" fmla="*/ 0 w 1860"/>
              <a:gd name="T105" fmla="*/ 2147483646 h 10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60"/>
              <a:gd name="T160" fmla="*/ 0 h 1080"/>
              <a:gd name="T161" fmla="*/ 1860 w 1860"/>
              <a:gd name="T162" fmla="*/ 1080 h 10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60" h="1080">
                <a:moveTo>
                  <a:pt x="0" y="1080"/>
                </a:moveTo>
                <a:lnTo>
                  <a:pt x="0" y="1080"/>
                </a:lnTo>
                <a:lnTo>
                  <a:pt x="72" y="1026"/>
                </a:lnTo>
                <a:lnTo>
                  <a:pt x="150" y="948"/>
                </a:lnTo>
                <a:lnTo>
                  <a:pt x="222" y="888"/>
                </a:lnTo>
                <a:lnTo>
                  <a:pt x="300" y="828"/>
                </a:lnTo>
                <a:lnTo>
                  <a:pt x="372" y="774"/>
                </a:lnTo>
                <a:lnTo>
                  <a:pt x="444" y="720"/>
                </a:lnTo>
                <a:lnTo>
                  <a:pt x="522" y="672"/>
                </a:lnTo>
                <a:lnTo>
                  <a:pt x="594" y="630"/>
                </a:lnTo>
                <a:lnTo>
                  <a:pt x="672" y="594"/>
                </a:lnTo>
                <a:lnTo>
                  <a:pt x="744" y="558"/>
                </a:lnTo>
                <a:lnTo>
                  <a:pt x="816" y="522"/>
                </a:lnTo>
                <a:lnTo>
                  <a:pt x="894" y="486"/>
                </a:lnTo>
                <a:lnTo>
                  <a:pt x="966" y="450"/>
                </a:lnTo>
                <a:lnTo>
                  <a:pt x="1044" y="420"/>
                </a:lnTo>
                <a:lnTo>
                  <a:pt x="1116" y="378"/>
                </a:lnTo>
                <a:lnTo>
                  <a:pt x="1188" y="342"/>
                </a:lnTo>
                <a:lnTo>
                  <a:pt x="1266" y="306"/>
                </a:lnTo>
                <a:lnTo>
                  <a:pt x="1338" y="270"/>
                </a:lnTo>
                <a:lnTo>
                  <a:pt x="1416" y="234"/>
                </a:lnTo>
                <a:lnTo>
                  <a:pt x="1488" y="192"/>
                </a:lnTo>
                <a:lnTo>
                  <a:pt x="1560" y="156"/>
                </a:lnTo>
                <a:lnTo>
                  <a:pt x="1638" y="120"/>
                </a:lnTo>
                <a:lnTo>
                  <a:pt x="1710" y="78"/>
                </a:lnTo>
                <a:lnTo>
                  <a:pt x="1788" y="42"/>
                </a:lnTo>
                <a:lnTo>
                  <a:pt x="1860" y="0"/>
                </a:lnTo>
                <a:lnTo>
                  <a:pt x="1860" y="348"/>
                </a:lnTo>
                <a:lnTo>
                  <a:pt x="1788" y="384"/>
                </a:lnTo>
                <a:lnTo>
                  <a:pt x="1710" y="414"/>
                </a:lnTo>
                <a:lnTo>
                  <a:pt x="1638" y="444"/>
                </a:lnTo>
                <a:lnTo>
                  <a:pt x="1560" y="474"/>
                </a:lnTo>
                <a:lnTo>
                  <a:pt x="1488" y="504"/>
                </a:lnTo>
                <a:lnTo>
                  <a:pt x="1416" y="534"/>
                </a:lnTo>
                <a:lnTo>
                  <a:pt x="1338" y="564"/>
                </a:lnTo>
                <a:lnTo>
                  <a:pt x="1266" y="594"/>
                </a:lnTo>
                <a:lnTo>
                  <a:pt x="1188" y="618"/>
                </a:lnTo>
                <a:lnTo>
                  <a:pt x="1116" y="648"/>
                </a:lnTo>
                <a:lnTo>
                  <a:pt x="1044" y="678"/>
                </a:lnTo>
                <a:lnTo>
                  <a:pt x="966" y="702"/>
                </a:lnTo>
                <a:lnTo>
                  <a:pt x="894" y="732"/>
                </a:lnTo>
                <a:lnTo>
                  <a:pt x="816" y="756"/>
                </a:lnTo>
                <a:lnTo>
                  <a:pt x="744" y="780"/>
                </a:lnTo>
                <a:lnTo>
                  <a:pt x="672" y="804"/>
                </a:lnTo>
                <a:lnTo>
                  <a:pt x="594" y="828"/>
                </a:lnTo>
                <a:lnTo>
                  <a:pt x="522" y="852"/>
                </a:lnTo>
                <a:lnTo>
                  <a:pt x="444" y="882"/>
                </a:lnTo>
                <a:lnTo>
                  <a:pt x="372" y="912"/>
                </a:lnTo>
                <a:lnTo>
                  <a:pt x="300" y="942"/>
                </a:lnTo>
                <a:lnTo>
                  <a:pt x="222" y="978"/>
                </a:lnTo>
                <a:lnTo>
                  <a:pt x="150" y="1008"/>
                </a:lnTo>
                <a:lnTo>
                  <a:pt x="72" y="1056"/>
                </a:lnTo>
                <a:lnTo>
                  <a:pt x="0" y="1080"/>
                </a:lnTo>
                <a:close/>
              </a:path>
            </a:pathLst>
          </a:custGeom>
          <a:solidFill>
            <a:srgbClr val="FFC000"/>
          </a:solidFill>
          <a:ln w="9525">
            <a:solidFill>
              <a:schemeClr val="bg1"/>
            </a:solidFill>
            <a:round/>
            <a:headEnd/>
            <a:tailEnd/>
          </a:ln>
        </p:spPr>
        <p:txBody>
          <a:bodyPr/>
          <a:lstStyle/>
          <a:p>
            <a:endParaRPr lang="en-US" sz="2160"/>
          </a:p>
        </p:txBody>
      </p:sp>
      <p:sp>
        <p:nvSpPr>
          <p:cNvPr id="44101" name="TextBox 96">
            <a:extLst>
              <a:ext uri="{FF2B5EF4-FFF2-40B4-BE49-F238E27FC236}">
                <a16:creationId xmlns:a16="http://schemas.microsoft.com/office/drawing/2014/main" id="{B8574F71-D095-404A-B5AB-D7AFF7C31014}"/>
              </a:ext>
            </a:extLst>
          </p:cNvPr>
          <p:cNvSpPr txBox="1">
            <a:spLocks noChangeArrowheads="1"/>
          </p:cNvSpPr>
          <p:nvPr/>
        </p:nvSpPr>
        <p:spPr bwMode="auto">
          <a:xfrm>
            <a:off x="2038351" y="6216016"/>
            <a:ext cx="2533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zh-CN" sz="1100">
                <a:solidFill>
                  <a:srgbClr val="000000"/>
                </a:solidFill>
                <a:latin typeface="Calibri" panose="020F0502020204030204" pitchFamily="34" charset="0"/>
              </a:rPr>
              <a:t>Source: IEA WEO 2011</a:t>
            </a:r>
          </a:p>
        </p:txBody>
      </p:sp>
      <p:sp>
        <p:nvSpPr>
          <p:cNvPr id="2" name="Slide Number Placeholder 1">
            <a:extLst>
              <a:ext uri="{FF2B5EF4-FFF2-40B4-BE49-F238E27FC236}">
                <a16:creationId xmlns:a16="http://schemas.microsoft.com/office/drawing/2014/main" id="{148F360D-751E-334D-A912-9DEB7D5492B2}"/>
              </a:ext>
            </a:extLst>
          </p:cNvPr>
          <p:cNvSpPr>
            <a:spLocks noGrp="1"/>
          </p:cNvSpPr>
          <p:nvPr>
            <p:ph type="sldNum" sz="quarter" idx="12"/>
          </p:nvPr>
        </p:nvSpPr>
        <p:spPr/>
        <p:txBody>
          <a:bodyPr/>
          <a:lstStyle/>
          <a:p>
            <a:pPr>
              <a:defRPr/>
            </a:pPr>
            <a:r>
              <a:rPr lang="en-US" altLang="en-US"/>
              <a:t>Page </a:t>
            </a:r>
            <a:fld id="{6E5692AD-B460-7A4A-8011-AB39905A7266}" type="slidenum">
              <a:rPr lang="en-US" altLang="en-US" smtClean="0"/>
              <a:pPr>
                <a:defRPr/>
              </a:pPr>
              <a:t>36</a:t>
            </a:fld>
            <a:r>
              <a:rPr lang="en-US" altLang="en-US"/>
              <a:t> </a:t>
            </a:r>
            <a:endParaRPr lang="en-US" altLang="en-US" sz="1400"/>
          </a:p>
        </p:txBody>
      </p:sp>
    </p:spTree>
    <p:extLst>
      <p:ext uri="{BB962C8B-B14F-4D97-AF65-F5344CB8AC3E}">
        <p14:creationId xmlns:p14="http://schemas.microsoft.com/office/powerpoint/2010/main" val="3855462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down)">
                                      <p:cBhvr>
                                        <p:cTn id="7" dur="10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44FAE3D-F448-1748-90AE-9B1BD03752EC}"/>
              </a:ext>
            </a:extLst>
          </p:cNvPr>
          <p:cNvSpPr>
            <a:spLocks noGrp="1" noChangeArrowheads="1"/>
          </p:cNvSpPr>
          <p:nvPr>
            <p:ph type="title"/>
            <p:custDataLst>
              <p:tags r:id="rId2"/>
            </p:custDataLst>
          </p:nvPr>
        </p:nvSpPr>
        <p:spPr>
          <a:xfrm>
            <a:off x="2133600" y="304800"/>
            <a:ext cx="7793356" cy="1463040"/>
          </a:xfrm>
        </p:spPr>
        <p:txBody>
          <a:bodyPr>
            <a:normAutofit fontScale="90000"/>
          </a:bodyPr>
          <a:lstStyle/>
          <a:p>
            <a:pPr eaLnBrk="1" hangingPunct="1"/>
            <a:r>
              <a:rPr lang="en-US" altLang="en-US" sz="3600" b="1">
                <a:latin typeface="Calibri" panose="020F0502020204030204" pitchFamily="34" charset="0"/>
                <a:ea typeface="ＭＳ Ｐゴシック" panose="020B0600070205080204" pitchFamily="34" charset="-128"/>
              </a:rPr>
              <a:t>Difference In Responsibilities </a:t>
            </a:r>
            <a:br>
              <a:rPr lang="en-US" altLang="en-US" sz="3600" b="1">
                <a:latin typeface="Calibri" panose="020F0502020204030204" pitchFamily="34" charset="0"/>
                <a:ea typeface="ＭＳ Ｐゴシック" panose="020B0600070205080204" pitchFamily="34" charset="-128"/>
              </a:rPr>
            </a:br>
            <a:r>
              <a:rPr lang="en-US" altLang="en-US" sz="3600" b="1">
                <a:latin typeface="Calibri" panose="020F0502020204030204" pitchFamily="34" charset="0"/>
                <a:ea typeface="ＭＳ Ｐゴシック" panose="020B0600070205080204" pitchFamily="34" charset="-128"/>
              </a:rPr>
              <a:t>for Energy Resources</a:t>
            </a:r>
            <a:br>
              <a:rPr lang="en-US" altLang="en-US" sz="3600" b="1">
                <a:latin typeface="Calibri" panose="020F0502020204030204" pitchFamily="34" charset="0"/>
                <a:ea typeface="ＭＳ Ｐゴシック" panose="020B0600070205080204" pitchFamily="34" charset="-128"/>
              </a:rPr>
            </a:br>
            <a:r>
              <a:rPr lang="en-US" altLang="en-US" sz="3600" b="1">
                <a:latin typeface="Calibri" panose="020F0502020204030204" pitchFamily="34" charset="0"/>
                <a:ea typeface="ＭＳ Ｐゴシック" panose="020B0600070205080204" pitchFamily="34" charset="-128"/>
              </a:rPr>
              <a:t>(Shimla, India)</a:t>
            </a:r>
          </a:p>
        </p:txBody>
      </p:sp>
      <p:graphicFrame>
        <p:nvGraphicFramePr>
          <p:cNvPr id="20552" name="Group 72">
            <a:extLst>
              <a:ext uri="{FF2B5EF4-FFF2-40B4-BE49-F238E27FC236}">
                <a16:creationId xmlns:a16="http://schemas.microsoft.com/office/drawing/2014/main" id="{0A0F645E-B877-604D-A637-D81E2A0AB9DD}"/>
              </a:ext>
            </a:extLst>
          </p:cNvPr>
          <p:cNvGraphicFramePr>
            <a:graphicFrameLocks noGrp="1"/>
          </p:cNvGraphicFramePr>
          <p:nvPr>
            <p:ph idx="1"/>
            <p:custDataLst>
              <p:tags r:id="rId3"/>
            </p:custDataLst>
          </p:nvPr>
        </p:nvGraphicFramePr>
        <p:xfrm>
          <a:off x="1981200" y="2057400"/>
          <a:ext cx="7772401" cy="4501569"/>
        </p:xfrm>
        <a:graphic>
          <a:graphicData uri="http://schemas.openxmlformats.org/drawingml/2006/table">
            <a:tbl>
              <a:tblPr/>
              <a:tblGrid>
                <a:gridCol w="2990850">
                  <a:extLst>
                    <a:ext uri="{9D8B030D-6E8A-4147-A177-3AD203B41FA5}">
                      <a16:colId xmlns:a16="http://schemas.microsoft.com/office/drawing/2014/main" val="1496343422"/>
                    </a:ext>
                  </a:extLst>
                </a:gridCol>
                <a:gridCol w="920750">
                  <a:extLst>
                    <a:ext uri="{9D8B030D-6E8A-4147-A177-3AD203B41FA5}">
                      <a16:colId xmlns:a16="http://schemas.microsoft.com/office/drawing/2014/main" val="1884669658"/>
                    </a:ext>
                  </a:extLst>
                </a:gridCol>
                <a:gridCol w="1271588">
                  <a:extLst>
                    <a:ext uri="{9D8B030D-6E8A-4147-A177-3AD203B41FA5}">
                      <a16:colId xmlns:a16="http://schemas.microsoft.com/office/drawing/2014/main" val="359478108"/>
                    </a:ext>
                  </a:extLst>
                </a:gridCol>
                <a:gridCol w="1430338">
                  <a:extLst>
                    <a:ext uri="{9D8B030D-6E8A-4147-A177-3AD203B41FA5}">
                      <a16:colId xmlns:a16="http://schemas.microsoft.com/office/drawing/2014/main" val="1075877453"/>
                    </a:ext>
                  </a:extLst>
                </a:gridCol>
                <a:gridCol w="1158875">
                  <a:extLst>
                    <a:ext uri="{9D8B030D-6E8A-4147-A177-3AD203B41FA5}">
                      <a16:colId xmlns:a16="http://schemas.microsoft.com/office/drawing/2014/main" val="1231119574"/>
                    </a:ext>
                  </a:extLst>
                </a:gridCol>
              </a:tblGrid>
              <a:tr h="427015">
                <a:tc rowSpan="3">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Fuel Type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Gender</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Age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extLst>
                  <a:ext uri="{0D108BD9-81ED-4DB2-BD59-A6C34878D82A}">
                    <a16:rowId xmlns:a16="http://schemas.microsoft.com/office/drawing/2014/main" val="2271168793"/>
                  </a:ext>
                </a:extLst>
              </a:tr>
              <a:tr h="384154">
                <a:tc v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00"/>
                          </a:solidFill>
                          <a:effectLst/>
                          <a:latin typeface="Times New Roman" panose="02020603050405020304" pitchFamily="18" charset="0"/>
                          <a:ea typeface="ＭＳ Ｐゴシック" panose="020B0600070205080204" pitchFamily="34" charset="-128"/>
                        </a:rPr>
                        <a:t>(%)</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gridSpan="2">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308F0F"/>
                          </a:solidFill>
                          <a:effectLst/>
                          <a:latin typeface="Times New Roman" panose="02020603050405020304" pitchFamily="18" charset="0"/>
                          <a:ea typeface="ＭＳ Ｐゴシック" panose="020B0600070205080204" pitchFamily="34" charset="-128"/>
                        </a:rPr>
                        <a:t>Survey Average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extLst>
                  <a:ext uri="{0D108BD9-81ED-4DB2-BD59-A6C34878D82A}">
                    <a16:rowId xmlns:a16="http://schemas.microsoft.com/office/drawing/2014/main" val="2910436773"/>
                  </a:ext>
                </a:extLst>
              </a:tr>
              <a:tr h="368279">
                <a:tc vMerge="1">
                  <a:txBody>
                    <a:bodyPr/>
                    <a:lstStyle/>
                    <a:p>
                      <a:endParaRPr lang="en-US"/>
                    </a:p>
                  </a:txBody>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Female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Female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101825289"/>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Dung cake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96</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57</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4197294488"/>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Agri. Residue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24</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75</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19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1240363672"/>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Wood</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62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53</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859191567"/>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Kerosene</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36</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155202740"/>
                  </a:ext>
                </a:extLst>
              </a:tr>
              <a:tr h="384043">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Cooking gas (LPG)</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92</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8</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29</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NA</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2469447081"/>
                  </a:ext>
                </a:extLst>
              </a:tr>
              <a:tr h="384154">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6600"/>
                          </a:solidFill>
                          <a:effectLst/>
                          <a:latin typeface="Times New Roman" panose="02020603050405020304" pitchFamily="18" charset="0"/>
                          <a:ea typeface="ＭＳ Ｐゴシック" panose="020B0600070205080204" pitchFamily="34" charset="-128"/>
                        </a:rPr>
                        <a:t>Others fuels (kerosene …)</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60</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40</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51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ea typeface="ＭＳ Ｐゴシック" panose="020B0600070205080204" pitchFamily="34" charset="-128"/>
                        </a:rPr>
                        <a:t>41</a:t>
                      </a: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3BF"/>
                    </a:solidFill>
                  </a:tcPr>
                </a:tc>
                <a:extLst>
                  <a:ext uri="{0D108BD9-81ED-4DB2-BD59-A6C34878D82A}">
                    <a16:rowId xmlns:a16="http://schemas.microsoft.com/office/drawing/2014/main" val="50106445"/>
                  </a:ext>
                </a:extLst>
              </a:tr>
              <a:tr h="1017530">
                <a:tc gridSpan="5">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Source: IRADe study, “</a:t>
                      </a:r>
                      <a:r>
                        <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The Energy Poverty and Gender Nexus in Himachal Pradesh, India: The Impact of Clean Fuel Access Policy on Women</a:t>
                      </a: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r>
                        <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 Empowerment</a:t>
                      </a: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endParaRPr kumimoji="0" lang="en-GB" altLang="ja-JP"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Survey of 24,500 households</a:t>
                      </a:r>
                      <a:endParaRPr kumimoji="0" lang="en-US" altLang="en-US"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T="45718" marB="4571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3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92908598"/>
                  </a:ext>
                </a:extLst>
              </a:tr>
            </a:tbl>
          </a:graphicData>
        </a:graphic>
      </p:graphicFrame>
      <p:sp>
        <p:nvSpPr>
          <p:cNvPr id="56380" name="Slide Number Placeholder 1">
            <a:extLst>
              <a:ext uri="{FF2B5EF4-FFF2-40B4-BE49-F238E27FC236}">
                <a16:creationId xmlns:a16="http://schemas.microsoft.com/office/drawing/2014/main" id="{EB228F84-C2FC-C944-A793-CFBEAD28FA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80">
                <a:solidFill>
                  <a:schemeClr val="tx1"/>
                </a:solidFill>
                <a:latin typeface="Times" pitchFamily="2" charset="0"/>
                <a:ea typeface="ＭＳ Ｐゴシック" panose="020B0600070205080204" pitchFamily="34" charset="-128"/>
              </a:defRPr>
            </a:lvl1pPr>
            <a:lvl2pPr marL="891540" indent="-342900">
              <a:defRPr sz="2880">
                <a:solidFill>
                  <a:schemeClr val="tx1"/>
                </a:solidFill>
                <a:latin typeface="Times" pitchFamily="2" charset="0"/>
                <a:ea typeface="ＭＳ Ｐゴシック" panose="020B0600070205080204" pitchFamily="34" charset="-128"/>
              </a:defRPr>
            </a:lvl2pPr>
            <a:lvl3pPr marL="1371600" indent="-274320">
              <a:defRPr sz="2880">
                <a:solidFill>
                  <a:schemeClr val="tx1"/>
                </a:solidFill>
                <a:latin typeface="Times" pitchFamily="2" charset="0"/>
                <a:ea typeface="ＭＳ Ｐゴシック" panose="020B0600070205080204" pitchFamily="34" charset="-128"/>
              </a:defRPr>
            </a:lvl3pPr>
            <a:lvl4pPr marL="1920240" indent="-274320">
              <a:defRPr sz="2880">
                <a:solidFill>
                  <a:schemeClr val="tx1"/>
                </a:solidFill>
                <a:latin typeface="Times" pitchFamily="2" charset="0"/>
                <a:ea typeface="ＭＳ Ｐゴシック" panose="020B0600070205080204" pitchFamily="34" charset="-128"/>
              </a:defRPr>
            </a:lvl4pPr>
            <a:lvl5pPr marL="2468880" indent="-274320">
              <a:defRPr sz="2880">
                <a:solidFill>
                  <a:schemeClr val="tx1"/>
                </a:solidFill>
                <a:latin typeface="Times" pitchFamily="2" charset="0"/>
                <a:ea typeface="ＭＳ Ｐゴシック" panose="020B0600070205080204" pitchFamily="34" charset="-128"/>
              </a:defRPr>
            </a:lvl5pPr>
            <a:lvl6pPr marL="301752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6pPr>
            <a:lvl7pPr marL="356616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7pPr>
            <a:lvl8pPr marL="411480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8pPr>
            <a:lvl9pPr marL="4663440" indent="-274320" eaLnBrk="0" fontAlgn="base" hangingPunct="0">
              <a:spcBef>
                <a:spcPct val="0"/>
              </a:spcBef>
              <a:spcAft>
                <a:spcPct val="0"/>
              </a:spcAft>
              <a:defRPr sz="2880">
                <a:solidFill>
                  <a:schemeClr val="tx1"/>
                </a:solidFill>
                <a:latin typeface="Times" pitchFamily="2" charset="0"/>
                <a:ea typeface="ＭＳ Ｐゴシック" panose="020B0600070205080204" pitchFamily="34" charset="-128"/>
              </a:defRPr>
            </a:lvl9pPr>
          </a:lstStyle>
          <a:p>
            <a:fld id="{330A3818-DD07-5244-895C-A8B4265D3BAD}" type="slidenum">
              <a:rPr lang="en-US" altLang="en-US" sz="1200"/>
              <a:pPr/>
              <a:t>37</a:t>
            </a:fld>
            <a:endParaRPr lang="en-US" altLang="en-US" sz="1200"/>
          </a:p>
        </p:txBody>
      </p:sp>
    </p:spTree>
    <p:custDataLst>
      <p:tags r:id="rId1"/>
    </p:custDataLst>
    <p:extLst>
      <p:ext uri="{BB962C8B-B14F-4D97-AF65-F5344CB8AC3E}">
        <p14:creationId xmlns:p14="http://schemas.microsoft.com/office/powerpoint/2010/main" val="136305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AA0CA101-8E64-8C4C-A359-34DCF9094BB2}"/>
              </a:ext>
            </a:extLst>
          </p:cNvPr>
          <p:cNvSpPr>
            <a:spLocks noGrp="1" noChangeArrowheads="1"/>
          </p:cNvSpPr>
          <p:nvPr>
            <p:ph type="title"/>
          </p:nvPr>
        </p:nvSpPr>
        <p:spPr>
          <a:xfrm>
            <a:off x="1524000" y="34290"/>
            <a:ext cx="9144000" cy="1333500"/>
          </a:xfrm>
        </p:spPr>
        <p:txBody>
          <a:bodyPr/>
          <a:lstStyle/>
          <a:p>
            <a:pPr>
              <a:defRPr/>
            </a:pPr>
            <a:r>
              <a:rPr lang="en-US" altLang="en-US" sz="3900">
                <a:ea typeface="ＭＳ Ｐゴシック" panose="020B0600070205080204" pitchFamily="34" charset="-128"/>
              </a:rPr>
              <a:t>Tin lantern:</a:t>
            </a:r>
            <a:br>
              <a:rPr lang="en-US" altLang="en-US" sz="3900">
                <a:ea typeface="ＭＳ Ｐゴシック" panose="020B0600070205080204" pitchFamily="34" charset="-128"/>
              </a:rPr>
            </a:br>
            <a:r>
              <a:rPr lang="en-US" altLang="en-US" sz="3900">
                <a:ea typeface="ＭＳ Ｐゴシック" panose="020B0600070205080204" pitchFamily="34" charset="-128"/>
              </a:rPr>
              <a:t>$0.20 to buy …. $50/year to operate</a:t>
            </a:r>
          </a:p>
        </p:txBody>
      </p:sp>
      <p:pic>
        <p:nvPicPr>
          <p:cNvPr id="57346" name="Picture 2">
            <a:extLst>
              <a:ext uri="{FF2B5EF4-FFF2-40B4-BE49-F238E27FC236}">
                <a16:creationId xmlns:a16="http://schemas.microsoft.com/office/drawing/2014/main" id="{6BFBD312-728A-4C4B-8A85-D14E297CEB8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540" y="2331720"/>
            <a:ext cx="4699636" cy="268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a16="http://schemas.microsoft.com/office/drawing/2014/main" id="{5B2E59AC-309C-1E45-9176-47317B10D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736" y="1428750"/>
            <a:ext cx="3467100" cy="5206366"/>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7348" name="Rectangle 4">
            <a:extLst>
              <a:ext uri="{FF2B5EF4-FFF2-40B4-BE49-F238E27FC236}">
                <a16:creationId xmlns:a16="http://schemas.microsoft.com/office/drawing/2014/main" id="{25E250DC-02F2-F043-8538-1C07B9740E97}"/>
              </a:ext>
            </a:extLst>
          </p:cNvPr>
          <p:cNvSpPr>
            <a:spLocks/>
          </p:cNvSpPr>
          <p:nvPr/>
        </p:nvSpPr>
        <p:spPr bwMode="auto">
          <a:xfrm>
            <a:off x="5575936" y="6033136"/>
            <a:ext cx="2577464" cy="59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7F7F7F"/>
                </a:solidFill>
                <a:latin typeface="Arial" panose="020B0604020202020204" pitchFamily="34" charset="0"/>
                <a:sym typeface="Arial" panose="020B0604020202020204" pitchFamily="34" charset="0"/>
              </a:rPr>
              <a:t>Kenya</a:t>
            </a:r>
            <a:r>
              <a:rPr lang="en-US" altLang="en-US" sz="1800">
                <a:solidFill>
                  <a:srgbClr val="7F7F7F"/>
                </a:solidFill>
                <a:latin typeface="Arial" panose="020B0604020202020204" pitchFamily="34" charset="0"/>
                <a:sym typeface="Arial" panose="020B0604020202020204" pitchFamily="34" charset="0"/>
              </a:rPr>
              <a:t>: Tin lamp shop (Kibera)</a:t>
            </a:r>
          </a:p>
        </p:txBody>
      </p:sp>
      <p:sp>
        <p:nvSpPr>
          <p:cNvPr id="2" name="Slide Number Placeholder 1">
            <a:extLst>
              <a:ext uri="{FF2B5EF4-FFF2-40B4-BE49-F238E27FC236}">
                <a16:creationId xmlns:a16="http://schemas.microsoft.com/office/drawing/2014/main" id="{E25A50C4-A494-FE4B-948B-25A61B974890}"/>
              </a:ext>
            </a:extLst>
          </p:cNvPr>
          <p:cNvSpPr>
            <a:spLocks noGrp="1"/>
          </p:cNvSpPr>
          <p:nvPr>
            <p:ph type="sldNum" sz="quarter" idx="12"/>
          </p:nvPr>
        </p:nvSpPr>
        <p:spPr/>
        <p:txBody>
          <a:bodyPr/>
          <a:lstStyle/>
          <a:p>
            <a:pPr>
              <a:defRPr/>
            </a:pPr>
            <a:r>
              <a:rPr lang="en-US" altLang="en-US" dirty="0"/>
              <a:t>Page </a:t>
            </a:r>
            <a:fld id="{92CF2B6F-EA60-7443-860E-F17FC55EB3F4}" type="slidenum">
              <a:rPr lang="en-US" altLang="en-US" smtClean="0"/>
              <a:pPr>
                <a:defRPr/>
              </a:pPr>
              <a:t>38</a:t>
            </a:fld>
            <a:r>
              <a:rPr lang="en-US" altLang="en-US" dirty="0"/>
              <a:t> </a:t>
            </a:r>
            <a:endParaRPr lang="en-US" altLang="en-US" sz="1400" dirty="0"/>
          </a:p>
        </p:txBody>
      </p:sp>
    </p:spTree>
    <p:extLst>
      <p:ext uri="{BB962C8B-B14F-4D97-AF65-F5344CB8AC3E}">
        <p14:creationId xmlns:p14="http://schemas.microsoft.com/office/powerpoint/2010/main" val="25175572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a:extLst>
              <a:ext uri="{FF2B5EF4-FFF2-40B4-BE49-F238E27FC236}">
                <a16:creationId xmlns:a16="http://schemas.microsoft.com/office/drawing/2014/main" id="{8B12E145-EB47-F149-B8E8-2055F8E8205A}"/>
              </a:ext>
            </a:extLst>
          </p:cNvPr>
          <p:cNvSpPr>
            <a:spLocks noGrp="1" noChangeArrowheads="1"/>
          </p:cNvSpPr>
          <p:nvPr>
            <p:ph type="title"/>
          </p:nvPr>
        </p:nvSpPr>
        <p:spPr>
          <a:xfrm>
            <a:off x="2438400" y="0"/>
            <a:ext cx="7772400" cy="1143000"/>
          </a:xfrm>
        </p:spPr>
        <p:txBody>
          <a:bodyPr/>
          <a:lstStyle/>
          <a:p>
            <a:pPr>
              <a:defRPr/>
            </a:pPr>
            <a:r>
              <a:rPr lang="en-US" altLang="en-US">
                <a:latin typeface="Calibri" panose="020F0502020204030204" pitchFamily="34" charset="0"/>
                <a:ea typeface="ＭＳ Ｐゴシック" panose="020B0600070205080204" pitchFamily="34" charset="-128"/>
              </a:rPr>
              <a:t>Flames </a:t>
            </a:r>
            <a:r>
              <a:rPr lang="en-US" altLang="en-US">
                <a:latin typeface="Calibri" panose="020F0502020204030204" pitchFamily="34" charset="0"/>
                <a:ea typeface="ＭＳ Ｐゴシック" panose="020B0600070205080204" pitchFamily="34" charset="-128"/>
                <a:sym typeface="Calibri Italic" pitchFamily="1" charset="0"/>
              </a:rPr>
              <a:t>v.</a:t>
            </a:r>
            <a:r>
              <a:rPr lang="en-US" altLang="en-US">
                <a:latin typeface="Calibri" panose="020F0502020204030204" pitchFamily="34" charset="0"/>
                <a:ea typeface="ＭＳ Ｐゴシック" panose="020B0600070205080204" pitchFamily="34" charset="-128"/>
              </a:rPr>
              <a:t> LEDs: like night &amp; day</a:t>
            </a:r>
          </a:p>
        </p:txBody>
      </p:sp>
      <p:sp>
        <p:nvSpPr>
          <p:cNvPr id="58370" name="Rectangle 2">
            <a:extLst>
              <a:ext uri="{FF2B5EF4-FFF2-40B4-BE49-F238E27FC236}">
                <a16:creationId xmlns:a16="http://schemas.microsoft.com/office/drawing/2014/main" id="{B0C6F942-3C98-1147-8CAA-A5C7E100A1D8}"/>
              </a:ext>
            </a:extLst>
          </p:cNvPr>
          <p:cNvSpPr>
            <a:spLocks/>
          </p:cNvSpPr>
          <p:nvPr/>
        </p:nvSpPr>
        <p:spPr bwMode="auto">
          <a:xfrm>
            <a:off x="1905000" y="6459856"/>
            <a:ext cx="7480936" cy="329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b="1">
                <a:solidFill>
                  <a:srgbClr val="7F7F7F"/>
                </a:solidFill>
                <a:latin typeface="Arial" panose="020B0604020202020204" pitchFamily="34" charset="0"/>
                <a:sym typeface="Arial" panose="020B0604020202020204" pitchFamily="34" charset="0"/>
              </a:rPr>
              <a:t>Tanzania</a:t>
            </a:r>
            <a:r>
              <a:rPr lang="en-US" altLang="en-US" sz="1800">
                <a:solidFill>
                  <a:srgbClr val="7F7F7F"/>
                </a:solidFill>
                <a:latin typeface="Arial" panose="020B0604020202020204" pitchFamily="34" charset="0"/>
                <a:sym typeface="Arial" panose="020B0604020202020204" pitchFamily="34" charset="0"/>
              </a:rPr>
              <a:t>: street vendor (Dar es Salaam)</a:t>
            </a:r>
          </a:p>
        </p:txBody>
      </p:sp>
      <p:pic>
        <p:nvPicPr>
          <p:cNvPr id="11267" name="Picture 3">
            <a:extLst>
              <a:ext uri="{FF2B5EF4-FFF2-40B4-BE49-F238E27FC236}">
                <a16:creationId xmlns:a16="http://schemas.microsoft.com/office/drawing/2014/main" id="{F83C07F4-FD3B-8649-8DE3-F34573625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966" y="922020"/>
            <a:ext cx="1866900" cy="2794636"/>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8" name="Picture 4">
            <a:extLst>
              <a:ext uri="{FF2B5EF4-FFF2-40B4-BE49-F238E27FC236}">
                <a16:creationId xmlns:a16="http://schemas.microsoft.com/office/drawing/2014/main" id="{7AC14932-C3D0-6244-B5F3-C412F475C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866" y="3834766"/>
            <a:ext cx="3935730" cy="262890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9" name="Picture 5">
            <a:extLst>
              <a:ext uri="{FF2B5EF4-FFF2-40B4-BE49-F238E27FC236}">
                <a16:creationId xmlns:a16="http://schemas.microsoft.com/office/drawing/2014/main" id="{B06505E2-CF6C-5240-8AE0-386C52C4E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536" y="3834766"/>
            <a:ext cx="3935730" cy="262890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58374" name="Rectangle 6">
            <a:extLst>
              <a:ext uri="{FF2B5EF4-FFF2-40B4-BE49-F238E27FC236}">
                <a16:creationId xmlns:a16="http://schemas.microsoft.com/office/drawing/2014/main" id="{31DD575D-0265-3C4D-916F-F2F88190FD8B}"/>
              </a:ext>
            </a:extLst>
          </p:cNvPr>
          <p:cNvSpPr>
            <a:spLocks/>
          </p:cNvSpPr>
          <p:nvPr/>
        </p:nvSpPr>
        <p:spPr bwMode="auto">
          <a:xfrm>
            <a:off x="1992630" y="3834766"/>
            <a:ext cx="3949066" cy="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FFFF"/>
                </a:solidFill>
                <a:latin typeface="Calibri" panose="020F0502020204030204" pitchFamily="34" charset="0"/>
                <a:sym typeface="Calibri" panose="020F0502020204030204" pitchFamily="34" charset="0"/>
              </a:rPr>
              <a:t>Flame: 0.1 lumens/watt • 1-10 lux</a:t>
            </a:r>
          </a:p>
        </p:txBody>
      </p:sp>
      <p:sp>
        <p:nvSpPr>
          <p:cNvPr id="58375" name="Rectangle 7">
            <a:extLst>
              <a:ext uri="{FF2B5EF4-FFF2-40B4-BE49-F238E27FC236}">
                <a16:creationId xmlns:a16="http://schemas.microsoft.com/office/drawing/2014/main" id="{4B26B4F6-CC74-A748-8723-D2F0C96DB290}"/>
              </a:ext>
            </a:extLst>
          </p:cNvPr>
          <p:cNvSpPr>
            <a:spLocks/>
          </p:cNvSpPr>
          <p:nvPr/>
        </p:nvSpPr>
        <p:spPr bwMode="auto">
          <a:xfrm>
            <a:off x="6158866" y="3834766"/>
            <a:ext cx="3949064" cy="35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FFFF"/>
                </a:solidFill>
                <a:latin typeface="Calibri" panose="020F0502020204030204" pitchFamily="34" charset="0"/>
                <a:sym typeface="Calibri" panose="020F0502020204030204" pitchFamily="34" charset="0"/>
              </a:rPr>
              <a:t>LED: 50 lumens/watt • 100-500 lux</a:t>
            </a:r>
          </a:p>
        </p:txBody>
      </p:sp>
      <p:sp>
        <p:nvSpPr>
          <p:cNvPr id="82952" name="Rectangle 8">
            <a:extLst>
              <a:ext uri="{FF2B5EF4-FFF2-40B4-BE49-F238E27FC236}">
                <a16:creationId xmlns:a16="http://schemas.microsoft.com/office/drawing/2014/main" id="{E3FDE5C5-EB6E-1B47-A2F8-BF243CAFD689}"/>
              </a:ext>
            </a:extLst>
          </p:cNvPr>
          <p:cNvSpPr>
            <a:spLocks/>
          </p:cNvSpPr>
          <p:nvPr/>
        </p:nvSpPr>
        <p:spPr bwMode="auto">
          <a:xfrm>
            <a:off x="3823336" y="1967866"/>
            <a:ext cx="1243964"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2800">
                <a:latin typeface="Calibri Bold" pitchFamily="1" charset="0"/>
                <a:sym typeface="Calibri Bold" pitchFamily="1" charset="0"/>
              </a:rPr>
              <a:t>Flame</a:t>
            </a:r>
          </a:p>
        </p:txBody>
      </p:sp>
      <p:sp>
        <p:nvSpPr>
          <p:cNvPr id="82953" name="Rectangle 9">
            <a:extLst>
              <a:ext uri="{FF2B5EF4-FFF2-40B4-BE49-F238E27FC236}">
                <a16:creationId xmlns:a16="http://schemas.microsoft.com/office/drawing/2014/main" id="{C4238189-F35C-A04E-A1BB-0602030D1477}"/>
              </a:ext>
            </a:extLst>
          </p:cNvPr>
          <p:cNvSpPr>
            <a:spLocks/>
          </p:cNvSpPr>
          <p:nvPr/>
        </p:nvSpPr>
        <p:spPr bwMode="auto">
          <a:xfrm>
            <a:off x="7054216" y="1967866"/>
            <a:ext cx="1245870"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2800">
                <a:latin typeface="Calibri Bold" pitchFamily="1" charset="0"/>
                <a:sym typeface="Calibri Bold" pitchFamily="1" charset="0"/>
              </a:rPr>
              <a:t>LED</a:t>
            </a:r>
          </a:p>
        </p:txBody>
      </p:sp>
      <p:sp>
        <p:nvSpPr>
          <p:cNvPr id="82954" name="TextBox 1">
            <a:extLst>
              <a:ext uri="{FF2B5EF4-FFF2-40B4-BE49-F238E27FC236}">
                <a16:creationId xmlns:a16="http://schemas.microsoft.com/office/drawing/2014/main" id="{5F9764E4-DF5D-9A47-9995-2FC8081CB1D8}"/>
              </a:ext>
            </a:extLst>
          </p:cNvPr>
          <p:cNvSpPr txBox="1">
            <a:spLocks noChangeArrowheads="1"/>
          </p:cNvSpPr>
          <p:nvPr/>
        </p:nvSpPr>
        <p:spPr bwMode="auto">
          <a:xfrm>
            <a:off x="7848600" y="2819400"/>
            <a:ext cx="266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defRPr/>
            </a:pPr>
            <a:r>
              <a:rPr lang="en-US" altLang="en-US" sz="1600">
                <a:solidFill>
                  <a:srgbClr val="000000"/>
                </a:solidFill>
              </a:rPr>
              <a:t>One lux is equal to one lumen per m</a:t>
            </a:r>
            <a:r>
              <a:rPr lang="en-US" altLang="en-US" sz="1600" baseline="30000">
                <a:solidFill>
                  <a:srgbClr val="000000"/>
                </a:solidFill>
              </a:rPr>
              <a:t>2</a:t>
            </a:r>
            <a:r>
              <a:rPr lang="en-US" altLang="en-US" sz="1600">
                <a:solidFill>
                  <a:srgbClr val="000000"/>
                </a:solidFill>
              </a:rPr>
              <a:t>:</a:t>
            </a:r>
          </a:p>
          <a:p>
            <a:pPr>
              <a:defRPr/>
            </a:pPr>
            <a:r>
              <a:rPr lang="fr-FR" altLang="en-US" sz="1600">
                <a:solidFill>
                  <a:srgbClr val="000000"/>
                </a:solidFill>
              </a:rPr>
              <a:t>1 lux = 1 lm/m</a:t>
            </a:r>
            <a:r>
              <a:rPr lang="fr-FR" altLang="en-US" sz="1600" baseline="30000">
                <a:solidFill>
                  <a:srgbClr val="000000"/>
                </a:solidFill>
              </a:rPr>
              <a:t>2</a:t>
            </a:r>
            <a:r>
              <a:rPr lang="fr-FR" altLang="en-US" sz="1600">
                <a:solidFill>
                  <a:srgbClr val="000000"/>
                </a:solidFill>
              </a:rPr>
              <a:t> = 1 cd·sr·m</a:t>
            </a:r>
            <a:r>
              <a:rPr lang="fr-FR" altLang="en-US" sz="1600" baseline="30000">
                <a:solidFill>
                  <a:srgbClr val="000000"/>
                </a:solidFill>
              </a:rPr>
              <a:t>–2</a:t>
            </a:r>
            <a:r>
              <a:rPr lang="fr-FR" altLang="en-US" sz="1600">
                <a:solidFill>
                  <a:srgbClr val="000000"/>
                </a:solidFill>
              </a:rPr>
              <a:t>.</a:t>
            </a:r>
            <a:endParaRPr lang="en-US" altLang="en-US" sz="1600">
              <a:solidFill>
                <a:srgbClr val="000000"/>
              </a:solidFill>
            </a:endParaRPr>
          </a:p>
        </p:txBody>
      </p:sp>
      <p:sp>
        <p:nvSpPr>
          <p:cNvPr id="2" name="Slide Number Placeholder 1">
            <a:extLst>
              <a:ext uri="{FF2B5EF4-FFF2-40B4-BE49-F238E27FC236}">
                <a16:creationId xmlns:a16="http://schemas.microsoft.com/office/drawing/2014/main" id="{80B71CEF-6EA9-AC42-A282-F01A99152D4E}"/>
              </a:ext>
            </a:extLst>
          </p:cNvPr>
          <p:cNvSpPr>
            <a:spLocks noGrp="1"/>
          </p:cNvSpPr>
          <p:nvPr>
            <p:ph type="sldNum" sz="quarter" idx="12"/>
          </p:nvPr>
        </p:nvSpPr>
        <p:spPr/>
        <p:txBody>
          <a:bodyPr/>
          <a:lstStyle/>
          <a:p>
            <a:pPr>
              <a:defRPr/>
            </a:pPr>
            <a:r>
              <a:rPr lang="en-US" altLang="en-US" dirty="0"/>
              <a:t>Page </a:t>
            </a:r>
            <a:fld id="{7327794D-320A-9840-B2C1-CF424374F11C}" type="slidenum">
              <a:rPr lang="en-US" altLang="en-US" smtClean="0"/>
              <a:pPr>
                <a:defRPr/>
              </a:pPr>
              <a:t>39</a:t>
            </a:fld>
            <a:r>
              <a:rPr lang="en-US" altLang="en-US" dirty="0"/>
              <a:t> </a:t>
            </a:r>
            <a:endParaRPr lang="en-US" altLang="en-US" sz="1400" dirty="0"/>
          </a:p>
        </p:txBody>
      </p:sp>
    </p:spTree>
    <p:extLst>
      <p:ext uri="{BB962C8B-B14F-4D97-AF65-F5344CB8AC3E}">
        <p14:creationId xmlns:p14="http://schemas.microsoft.com/office/powerpoint/2010/main" val="19054711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FC7D-81AC-3548-AFB3-EDCA6D53C74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0DFDC22-3C75-A246-BEA1-1D95EC875A96}"/>
              </a:ext>
            </a:extLst>
          </p:cNvPr>
          <p:cNvSpPr>
            <a:spLocks noGrp="1"/>
          </p:cNvSpPr>
          <p:nvPr>
            <p:ph idx="1"/>
          </p:nvPr>
        </p:nvSpPr>
        <p:spPr/>
        <p:txBody>
          <a:bodyPr>
            <a:normAutofit/>
          </a:bodyPr>
          <a:lstStyle/>
          <a:p>
            <a:r>
              <a:rPr lang="en-US" dirty="0"/>
              <a:t>Merge</a:t>
            </a:r>
          </a:p>
          <a:p>
            <a:r>
              <a:rPr lang="en-US" dirty="0" err="1"/>
              <a:t>Groupby</a:t>
            </a:r>
            <a:endParaRPr lang="en-US" dirty="0"/>
          </a:p>
          <a:p>
            <a:r>
              <a:rPr lang="en-US" dirty="0"/>
              <a:t>Pivot</a:t>
            </a:r>
          </a:p>
          <a:p>
            <a:endParaRPr lang="en-US" dirty="0"/>
          </a:p>
          <a:p>
            <a:r>
              <a:rPr lang="en-US" dirty="0"/>
              <a:t>Energy and development</a:t>
            </a:r>
          </a:p>
          <a:p>
            <a:r>
              <a:rPr lang="en-US" dirty="0"/>
              <a:t>Discuss Groh et al</a:t>
            </a:r>
          </a:p>
          <a:p>
            <a:endParaRPr lang="en-US" dirty="0"/>
          </a:p>
        </p:txBody>
      </p:sp>
      <p:sp>
        <p:nvSpPr>
          <p:cNvPr id="4" name="Slide Number Placeholder 3">
            <a:extLst>
              <a:ext uri="{FF2B5EF4-FFF2-40B4-BE49-F238E27FC236}">
                <a16:creationId xmlns:a16="http://schemas.microsoft.com/office/drawing/2014/main" id="{324EA928-F777-F24E-ADD8-EFD9789E384E}"/>
              </a:ext>
            </a:extLst>
          </p:cNvPr>
          <p:cNvSpPr>
            <a:spLocks noGrp="1"/>
          </p:cNvSpPr>
          <p:nvPr>
            <p:ph type="sldNum" sz="quarter" idx="12"/>
          </p:nvPr>
        </p:nvSpPr>
        <p:spPr/>
        <p:txBody>
          <a:bodyPr/>
          <a:lstStyle/>
          <a:p>
            <a:fld id="{934C0642-4071-7D48-AFF8-BD27182896CC}" type="slidenum">
              <a:rPr lang="en-US" smtClean="0"/>
              <a:t>4</a:t>
            </a:fld>
            <a:endParaRPr lang="en-US"/>
          </a:p>
        </p:txBody>
      </p:sp>
    </p:spTree>
    <p:extLst>
      <p:ext uri="{BB962C8B-B14F-4D97-AF65-F5344CB8AC3E}">
        <p14:creationId xmlns:p14="http://schemas.microsoft.com/office/powerpoint/2010/main" val="361248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8C8850C1-0E8E-6649-942B-C13EFA21F36A}"/>
              </a:ext>
            </a:extLst>
          </p:cNvPr>
          <p:cNvSpPr>
            <a:spLocks noGrp="1"/>
          </p:cNvSpPr>
          <p:nvPr>
            <p:ph type="title"/>
          </p:nvPr>
        </p:nvSpPr>
        <p:spPr>
          <a:xfrm>
            <a:off x="1524000" y="274320"/>
            <a:ext cx="9144000" cy="1143000"/>
          </a:xfrm>
        </p:spPr>
        <p:txBody>
          <a:bodyPr/>
          <a:lstStyle/>
          <a:p>
            <a:pPr>
              <a:defRPr/>
            </a:pPr>
            <a:r>
              <a:rPr lang="en-US" altLang="en-US" sz="3200" b="1">
                <a:ea typeface="ＭＳ Ｐゴシック" panose="020B0600070205080204" pitchFamily="34" charset="-128"/>
              </a:rPr>
              <a:t>Unelectrified People (and fuel based lighting users) in Asia is Even Higher than in Africa</a:t>
            </a:r>
          </a:p>
        </p:txBody>
      </p:sp>
      <p:pic>
        <p:nvPicPr>
          <p:cNvPr id="41986" name="Picture 1">
            <a:extLst>
              <a:ext uri="{FF2B5EF4-FFF2-40B4-BE49-F238E27FC236}">
                <a16:creationId xmlns:a16="http://schemas.microsoft.com/office/drawing/2014/main" id="{4178C61D-4F64-F540-90B4-85A635D65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0180"/>
            <a:ext cx="8534400" cy="527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191FEED-7432-7240-ADA4-1524765CFAC1}"/>
              </a:ext>
            </a:extLst>
          </p:cNvPr>
          <p:cNvSpPr txBox="1"/>
          <p:nvPr/>
        </p:nvSpPr>
        <p:spPr>
          <a:xfrm>
            <a:off x="7482841" y="6488431"/>
            <a:ext cx="3437159" cy="307777"/>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sz="1400">
                <a:effectLst>
                  <a:outerShdw blurRad="38100" dist="38100" dir="2700000" algn="tl">
                    <a:srgbClr val="C0C0C0"/>
                  </a:outerShdw>
                </a:effectLst>
                <a:latin typeface="Arial" panose="020B0604020202020204" pitchFamily="34" charset="0"/>
              </a:rPr>
              <a:t>Source: IEA, 2010 World Energy Outlook</a:t>
            </a:r>
          </a:p>
        </p:txBody>
      </p:sp>
      <p:sp>
        <p:nvSpPr>
          <p:cNvPr id="6" name="TextBox 5">
            <a:extLst>
              <a:ext uri="{FF2B5EF4-FFF2-40B4-BE49-F238E27FC236}">
                <a16:creationId xmlns:a16="http://schemas.microsoft.com/office/drawing/2014/main" id="{6CA9B43F-99F8-3244-B7A0-C208E7C656A6}"/>
              </a:ext>
            </a:extLst>
          </p:cNvPr>
          <p:cNvSpPr txBox="1"/>
          <p:nvPr/>
        </p:nvSpPr>
        <p:spPr>
          <a:xfrm>
            <a:off x="4800601" y="2286001"/>
            <a:ext cx="3089307"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Africa:   ̴ 600 million</a:t>
            </a:r>
          </a:p>
        </p:txBody>
      </p:sp>
      <p:sp>
        <p:nvSpPr>
          <p:cNvPr id="7" name="TextBox 6">
            <a:extLst>
              <a:ext uri="{FF2B5EF4-FFF2-40B4-BE49-F238E27FC236}">
                <a16:creationId xmlns:a16="http://schemas.microsoft.com/office/drawing/2014/main" id="{B23B7394-CE21-044E-B55D-90B64E498303}"/>
              </a:ext>
            </a:extLst>
          </p:cNvPr>
          <p:cNvSpPr txBox="1"/>
          <p:nvPr/>
        </p:nvSpPr>
        <p:spPr>
          <a:xfrm>
            <a:off x="7890510" y="4202431"/>
            <a:ext cx="2866490"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Asia:   ̴ 800 million</a:t>
            </a:r>
          </a:p>
        </p:txBody>
      </p:sp>
      <p:sp>
        <p:nvSpPr>
          <p:cNvPr id="8" name="TextBox 7">
            <a:extLst>
              <a:ext uri="{FF2B5EF4-FFF2-40B4-BE49-F238E27FC236}">
                <a16:creationId xmlns:a16="http://schemas.microsoft.com/office/drawing/2014/main" id="{D0FF9D0F-8157-5148-9D0A-91152A1AA045}"/>
              </a:ext>
            </a:extLst>
          </p:cNvPr>
          <p:cNvSpPr txBox="1"/>
          <p:nvPr/>
        </p:nvSpPr>
        <p:spPr>
          <a:xfrm>
            <a:off x="2148840" y="2975611"/>
            <a:ext cx="3432350" cy="461665"/>
          </a:xfrm>
          <a:prstGeom prst="rect">
            <a:avLst/>
          </a:prstGeom>
          <a:noFill/>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defRPr/>
            </a:pPr>
            <a:r>
              <a:rPr lang="en-US" altLang="en-US" b="1">
                <a:effectLst>
                  <a:outerShdw blurRad="38100" dist="38100" dir="2700000" algn="tl">
                    <a:srgbClr val="C0C0C0"/>
                  </a:outerShdw>
                </a:effectLst>
                <a:latin typeface="Arial" panose="020B0604020202020204" pitchFamily="34" charset="0"/>
              </a:rPr>
              <a:t>Americas:   ̴ 30 million</a:t>
            </a:r>
          </a:p>
        </p:txBody>
      </p:sp>
      <p:sp>
        <p:nvSpPr>
          <p:cNvPr id="2" name="Slide Number Placeholder 1">
            <a:extLst>
              <a:ext uri="{FF2B5EF4-FFF2-40B4-BE49-F238E27FC236}">
                <a16:creationId xmlns:a16="http://schemas.microsoft.com/office/drawing/2014/main" id="{5BAD70ED-ED8B-A643-9C5F-E9504B45AF4D}"/>
              </a:ext>
            </a:extLst>
          </p:cNvPr>
          <p:cNvSpPr>
            <a:spLocks noGrp="1"/>
          </p:cNvSpPr>
          <p:nvPr>
            <p:ph type="sldNum" sz="quarter" idx="12"/>
          </p:nvPr>
        </p:nvSpPr>
        <p:spPr/>
        <p:txBody>
          <a:bodyPr/>
          <a:lstStyle/>
          <a:p>
            <a:pPr>
              <a:defRPr/>
            </a:pPr>
            <a:r>
              <a:rPr lang="en-US" altLang="en-US"/>
              <a:t>ER100 - Lecture 4 - Page </a:t>
            </a:r>
            <a:fld id="{6E55C7FF-7DDC-2344-9CF3-B368240DD728}" type="slidenum">
              <a:rPr lang="en-US" altLang="en-US" smtClean="0"/>
              <a:pPr>
                <a:defRPr/>
              </a:pPr>
              <a:t>40</a:t>
            </a:fld>
            <a:r>
              <a:rPr lang="en-US" altLang="en-US"/>
              <a:t> </a:t>
            </a:r>
            <a:endParaRPr lang="en-US" altLang="en-US" sz="1400"/>
          </a:p>
        </p:txBody>
      </p:sp>
    </p:spTree>
    <p:extLst>
      <p:ext uri="{BB962C8B-B14F-4D97-AF65-F5344CB8AC3E}">
        <p14:creationId xmlns:p14="http://schemas.microsoft.com/office/powerpoint/2010/main" val="1220763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B7F0-D2FE-844D-BF37-CA972B37F82A}"/>
              </a:ext>
            </a:extLst>
          </p:cNvPr>
          <p:cNvSpPr>
            <a:spLocks noGrp="1"/>
          </p:cNvSpPr>
          <p:nvPr>
            <p:ph type="title"/>
          </p:nvPr>
        </p:nvSpPr>
        <p:spPr>
          <a:xfrm>
            <a:off x="855785" y="-21739"/>
            <a:ext cx="10515600" cy="1325563"/>
          </a:xfrm>
        </p:spPr>
        <p:txBody>
          <a:bodyPr/>
          <a:lstStyle/>
          <a:p>
            <a:r>
              <a:rPr lang="en-US" dirty="0"/>
              <a:t>Where will this electricity come from?</a:t>
            </a:r>
          </a:p>
        </p:txBody>
      </p:sp>
      <p:sp>
        <p:nvSpPr>
          <p:cNvPr id="4" name="Slide Number Placeholder 3">
            <a:extLst>
              <a:ext uri="{FF2B5EF4-FFF2-40B4-BE49-F238E27FC236}">
                <a16:creationId xmlns:a16="http://schemas.microsoft.com/office/drawing/2014/main" id="{0F119AB8-25AF-EA43-A8FA-080E6088B232}"/>
              </a:ext>
            </a:extLst>
          </p:cNvPr>
          <p:cNvSpPr>
            <a:spLocks noGrp="1"/>
          </p:cNvSpPr>
          <p:nvPr>
            <p:ph type="sldNum" sz="quarter" idx="12"/>
          </p:nvPr>
        </p:nvSpPr>
        <p:spPr/>
        <p:txBody>
          <a:bodyPr/>
          <a:lstStyle/>
          <a:p>
            <a:fld id="{934C0642-4071-7D48-AFF8-BD27182896CC}" type="slidenum">
              <a:rPr lang="en-US" smtClean="0"/>
              <a:t>41</a:t>
            </a:fld>
            <a:endParaRPr lang="en-US"/>
          </a:p>
        </p:txBody>
      </p:sp>
      <p:pic>
        <p:nvPicPr>
          <p:cNvPr id="10" name="Picture 9">
            <a:extLst>
              <a:ext uri="{FF2B5EF4-FFF2-40B4-BE49-F238E27FC236}">
                <a16:creationId xmlns:a16="http://schemas.microsoft.com/office/drawing/2014/main" id="{0BCED27E-E837-1B48-925D-B3D880F59A37}"/>
              </a:ext>
            </a:extLst>
          </p:cNvPr>
          <p:cNvPicPr>
            <a:picLocks noChangeAspect="1"/>
          </p:cNvPicPr>
          <p:nvPr/>
        </p:nvPicPr>
        <p:blipFill>
          <a:blip r:embed="rId3"/>
          <a:stretch>
            <a:fillRect/>
          </a:stretch>
        </p:blipFill>
        <p:spPr>
          <a:xfrm>
            <a:off x="1565028" y="861645"/>
            <a:ext cx="8994533" cy="5996355"/>
          </a:xfrm>
          <a:prstGeom prst="rect">
            <a:avLst/>
          </a:prstGeom>
        </p:spPr>
      </p:pic>
    </p:spTree>
    <p:extLst>
      <p:ext uri="{BB962C8B-B14F-4D97-AF65-F5344CB8AC3E}">
        <p14:creationId xmlns:p14="http://schemas.microsoft.com/office/powerpoint/2010/main" val="3775679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B7F0-D2FE-844D-BF37-CA972B37F82A}"/>
              </a:ext>
            </a:extLst>
          </p:cNvPr>
          <p:cNvSpPr>
            <a:spLocks noGrp="1"/>
          </p:cNvSpPr>
          <p:nvPr>
            <p:ph type="title"/>
          </p:nvPr>
        </p:nvSpPr>
        <p:spPr>
          <a:xfrm>
            <a:off x="855785" y="-21739"/>
            <a:ext cx="10515600" cy="1325563"/>
          </a:xfrm>
        </p:spPr>
        <p:txBody>
          <a:bodyPr/>
          <a:lstStyle/>
          <a:p>
            <a:r>
              <a:rPr lang="en-US" dirty="0"/>
              <a:t>Where will this electricity come from?</a:t>
            </a:r>
          </a:p>
        </p:txBody>
      </p:sp>
      <p:sp>
        <p:nvSpPr>
          <p:cNvPr id="4" name="Slide Number Placeholder 3">
            <a:extLst>
              <a:ext uri="{FF2B5EF4-FFF2-40B4-BE49-F238E27FC236}">
                <a16:creationId xmlns:a16="http://schemas.microsoft.com/office/drawing/2014/main" id="{0F119AB8-25AF-EA43-A8FA-080E6088B232}"/>
              </a:ext>
            </a:extLst>
          </p:cNvPr>
          <p:cNvSpPr>
            <a:spLocks noGrp="1"/>
          </p:cNvSpPr>
          <p:nvPr>
            <p:ph type="sldNum" sz="quarter" idx="12"/>
          </p:nvPr>
        </p:nvSpPr>
        <p:spPr/>
        <p:txBody>
          <a:bodyPr/>
          <a:lstStyle/>
          <a:p>
            <a:fld id="{934C0642-4071-7D48-AFF8-BD27182896CC}" type="slidenum">
              <a:rPr lang="en-US" smtClean="0"/>
              <a:t>42</a:t>
            </a:fld>
            <a:endParaRPr lang="en-US"/>
          </a:p>
        </p:txBody>
      </p:sp>
      <p:pic>
        <p:nvPicPr>
          <p:cNvPr id="5" name="Picture 4">
            <a:extLst>
              <a:ext uri="{FF2B5EF4-FFF2-40B4-BE49-F238E27FC236}">
                <a16:creationId xmlns:a16="http://schemas.microsoft.com/office/drawing/2014/main" id="{08A538EA-27D7-994F-992E-B9E12DBF606F}"/>
              </a:ext>
            </a:extLst>
          </p:cNvPr>
          <p:cNvPicPr>
            <a:picLocks noChangeAspect="1"/>
          </p:cNvPicPr>
          <p:nvPr/>
        </p:nvPicPr>
        <p:blipFill>
          <a:blip r:embed="rId3"/>
          <a:stretch>
            <a:fillRect/>
          </a:stretch>
        </p:blipFill>
        <p:spPr>
          <a:xfrm>
            <a:off x="1582615" y="867508"/>
            <a:ext cx="8985738" cy="5990492"/>
          </a:xfrm>
          <a:prstGeom prst="rect">
            <a:avLst/>
          </a:prstGeom>
        </p:spPr>
      </p:pic>
    </p:spTree>
    <p:extLst>
      <p:ext uri="{BB962C8B-B14F-4D97-AF65-F5344CB8AC3E}">
        <p14:creationId xmlns:p14="http://schemas.microsoft.com/office/powerpoint/2010/main" val="3083909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A731-1AF1-D243-96FE-C3A2803FF8E1}"/>
              </a:ext>
            </a:extLst>
          </p:cNvPr>
          <p:cNvSpPr>
            <a:spLocks noGrp="1"/>
          </p:cNvSpPr>
          <p:nvPr>
            <p:ph type="title"/>
          </p:nvPr>
        </p:nvSpPr>
        <p:spPr>
          <a:xfrm>
            <a:off x="1594486" y="0"/>
            <a:ext cx="9326880" cy="1143000"/>
          </a:xfrm>
        </p:spPr>
        <p:txBody>
          <a:bodyPr/>
          <a:lstStyle/>
          <a:p>
            <a:pPr>
              <a:defRPr/>
            </a:pPr>
            <a:r>
              <a:rPr lang="en-US" dirty="0"/>
              <a:t>But the story is changing!</a:t>
            </a:r>
          </a:p>
        </p:txBody>
      </p:sp>
      <p:sp>
        <p:nvSpPr>
          <p:cNvPr id="3" name="Slide Number Placeholder 2">
            <a:extLst>
              <a:ext uri="{FF2B5EF4-FFF2-40B4-BE49-F238E27FC236}">
                <a16:creationId xmlns:a16="http://schemas.microsoft.com/office/drawing/2014/main" id="{C2AFE799-DE59-1546-A469-41A5F46422CA}"/>
              </a:ext>
            </a:extLst>
          </p:cNvPr>
          <p:cNvSpPr>
            <a:spLocks noGrp="1"/>
          </p:cNvSpPr>
          <p:nvPr>
            <p:ph type="sldNum" sz="quarter" idx="12"/>
          </p:nvPr>
        </p:nvSpPr>
        <p:spPr/>
        <p:txBody>
          <a:bodyPr/>
          <a:lstStyle/>
          <a:p>
            <a:pPr>
              <a:defRPr/>
            </a:pPr>
            <a:r>
              <a:rPr lang="en-US" altLang="en-US"/>
              <a:t>ER100 - Lecture 4 - Page </a:t>
            </a:r>
            <a:fld id="{C55A136B-FBEB-1442-99F4-F68CF43743F7}" type="slidenum">
              <a:rPr lang="en-US" altLang="en-US" smtClean="0"/>
              <a:pPr>
                <a:defRPr/>
              </a:pPr>
              <a:t>43</a:t>
            </a:fld>
            <a:r>
              <a:rPr lang="en-US" altLang="en-US"/>
              <a:t> </a:t>
            </a:r>
            <a:endParaRPr lang="en-US" altLang="en-US" sz="1400"/>
          </a:p>
        </p:txBody>
      </p:sp>
      <p:pic>
        <p:nvPicPr>
          <p:cNvPr id="4" name="Picture 3">
            <a:extLst>
              <a:ext uri="{FF2B5EF4-FFF2-40B4-BE49-F238E27FC236}">
                <a16:creationId xmlns:a16="http://schemas.microsoft.com/office/drawing/2014/main" id="{9D05E269-56C3-F04C-A7DB-400332A3711A}"/>
              </a:ext>
            </a:extLst>
          </p:cNvPr>
          <p:cNvPicPr>
            <a:picLocks noChangeAspect="1"/>
          </p:cNvPicPr>
          <p:nvPr/>
        </p:nvPicPr>
        <p:blipFill>
          <a:blip r:embed="rId2"/>
          <a:stretch>
            <a:fillRect/>
          </a:stretch>
        </p:blipFill>
        <p:spPr>
          <a:xfrm>
            <a:off x="1574800" y="819150"/>
            <a:ext cx="9042400" cy="5219700"/>
          </a:xfrm>
          <a:prstGeom prst="rect">
            <a:avLst/>
          </a:prstGeom>
        </p:spPr>
      </p:pic>
    </p:spTree>
    <p:extLst>
      <p:ext uri="{BB962C8B-B14F-4D97-AF65-F5344CB8AC3E}">
        <p14:creationId xmlns:p14="http://schemas.microsoft.com/office/powerpoint/2010/main" val="223827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CFB-44B3-B14B-BFFE-A4E7A7C8F59B}"/>
              </a:ext>
            </a:extLst>
          </p:cNvPr>
          <p:cNvSpPr>
            <a:spLocks noGrp="1"/>
          </p:cNvSpPr>
          <p:nvPr>
            <p:ph type="title"/>
          </p:nvPr>
        </p:nvSpPr>
        <p:spPr/>
        <p:txBody>
          <a:bodyPr/>
          <a:lstStyle/>
          <a:p>
            <a:r>
              <a:rPr lang="en-US" dirty="0"/>
              <a:t>Merge</a:t>
            </a:r>
          </a:p>
        </p:txBody>
      </p:sp>
      <p:sp>
        <p:nvSpPr>
          <p:cNvPr id="3" name="Text Placeholder 2">
            <a:extLst>
              <a:ext uri="{FF2B5EF4-FFF2-40B4-BE49-F238E27FC236}">
                <a16:creationId xmlns:a16="http://schemas.microsoft.com/office/drawing/2014/main" id="{8ACDBF0A-C81D-B749-8AA2-DBE113ECCBBB}"/>
              </a:ext>
            </a:extLst>
          </p:cNvPr>
          <p:cNvSpPr>
            <a:spLocks noGrp="1"/>
          </p:cNvSpPr>
          <p:nvPr>
            <p:ph type="body" idx="1"/>
          </p:nvPr>
        </p:nvSpPr>
        <p:spPr/>
        <p:txBody>
          <a:bodyPr/>
          <a:lstStyle/>
          <a:p>
            <a:r>
              <a:rPr lang="en-US" dirty="0"/>
              <a:t>(borrowed from DS100 notes)</a:t>
            </a:r>
          </a:p>
        </p:txBody>
      </p:sp>
      <p:sp>
        <p:nvSpPr>
          <p:cNvPr id="4" name="Slide Number Placeholder 3">
            <a:extLst>
              <a:ext uri="{FF2B5EF4-FFF2-40B4-BE49-F238E27FC236}">
                <a16:creationId xmlns:a16="http://schemas.microsoft.com/office/drawing/2014/main" id="{021D5B1F-70C2-2D4D-B79D-AF4ABD0AF961}"/>
              </a:ext>
            </a:extLst>
          </p:cNvPr>
          <p:cNvSpPr>
            <a:spLocks noGrp="1"/>
          </p:cNvSpPr>
          <p:nvPr>
            <p:ph type="sldNum" sz="quarter" idx="12"/>
          </p:nvPr>
        </p:nvSpPr>
        <p:spPr/>
        <p:txBody>
          <a:bodyPr/>
          <a:lstStyle/>
          <a:p>
            <a:fld id="{934C0642-4071-7D48-AFF8-BD27182896CC}" type="slidenum">
              <a:rPr lang="en-US" smtClean="0"/>
              <a:t>5</a:t>
            </a:fld>
            <a:endParaRPr lang="en-US"/>
          </a:p>
        </p:txBody>
      </p:sp>
    </p:spTree>
    <p:extLst>
      <p:ext uri="{BB962C8B-B14F-4D97-AF65-F5344CB8AC3E}">
        <p14:creationId xmlns:p14="http://schemas.microsoft.com/office/powerpoint/2010/main" val="88683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733177" y="1611256"/>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6893080" y="1611256"/>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5857821" y="1811033"/>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736309" y="3886210"/>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613117" y="3710353"/>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861370" y="3386819"/>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179401" y="3373491"/>
            <a:ext cx="1706879" cy="3291077"/>
            <a:chOff x="5953125" y="3373491"/>
            <a:chExt cx="1706879" cy="3291077"/>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98487" y="3373491"/>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181699" y="4818183"/>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328519" y="4581441"/>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181699" y="5199188"/>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181699" y="5931887"/>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2" name="Slide Number Placeholder 1">
            <a:extLst>
              <a:ext uri="{FF2B5EF4-FFF2-40B4-BE49-F238E27FC236}">
                <a16:creationId xmlns:a16="http://schemas.microsoft.com/office/drawing/2014/main" id="{63C7B263-3F79-E64A-A1FD-414643750ABC}"/>
              </a:ext>
            </a:extLst>
          </p:cNvPr>
          <p:cNvSpPr>
            <a:spLocks noGrp="1"/>
          </p:cNvSpPr>
          <p:nvPr>
            <p:ph type="sldNum" sz="quarter" idx="12"/>
          </p:nvPr>
        </p:nvSpPr>
        <p:spPr/>
        <p:txBody>
          <a:bodyPr/>
          <a:lstStyle/>
          <a:p>
            <a:fld id="{934C0642-4071-7D48-AFF8-BD27182896CC}" type="slidenum">
              <a:rPr lang="en-US" smtClean="0"/>
              <a:t>6</a:t>
            </a:fld>
            <a:endParaRPr lang="en-US"/>
          </a:p>
        </p:txBody>
      </p:sp>
    </p:spTree>
    <p:extLst>
      <p:ext uri="{BB962C8B-B14F-4D97-AF65-F5344CB8AC3E}">
        <p14:creationId xmlns:p14="http://schemas.microsoft.com/office/powerpoint/2010/main" val="292018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B69F-4276-3244-A85B-FDC1817BBCCE}"/>
              </a:ext>
            </a:extLst>
          </p:cNvPr>
          <p:cNvSpPr>
            <a:spLocks noGrp="1"/>
          </p:cNvSpPr>
          <p:nvPr>
            <p:ph type="title"/>
          </p:nvPr>
        </p:nvSpPr>
        <p:spPr>
          <a:xfrm>
            <a:off x="745880" y="-1191602"/>
            <a:ext cx="10801350" cy="1325563"/>
          </a:xfrm>
        </p:spPr>
        <p:txBody>
          <a:bodyPr/>
          <a:lstStyle/>
          <a:p>
            <a:r>
              <a:rPr lang="en-US" dirty="0"/>
              <a:t>Joining two tables</a:t>
            </a:r>
          </a:p>
        </p:txBody>
      </p:sp>
      <p:graphicFrame>
        <p:nvGraphicFramePr>
          <p:cNvPr id="5" name="Table 4">
            <a:extLst>
              <a:ext uri="{FF2B5EF4-FFF2-40B4-BE49-F238E27FC236}">
                <a16:creationId xmlns:a16="http://schemas.microsoft.com/office/drawing/2014/main" id="{4691BB00-CBFA-404D-AD7E-1DD60594A315}"/>
              </a:ext>
            </a:extLst>
          </p:cNvPr>
          <p:cNvGraphicFramePr>
            <a:graphicFrameLocks noGrp="1"/>
          </p:cNvGraphicFramePr>
          <p:nvPr>
            <p:extLst/>
          </p:nvPr>
        </p:nvGraphicFramePr>
        <p:xfrm>
          <a:off x="926607" y="98979"/>
          <a:ext cx="4520913" cy="1478280"/>
        </p:xfrm>
        <a:graphic>
          <a:graphicData uri="http://schemas.openxmlformats.org/drawingml/2006/table">
            <a:tbl>
              <a:tblPr firstRow="1" bandRow="1">
                <a:tableStyleId>{5C22544A-7EE6-4342-B048-85BDC9FD1C3A}</a:tableStyleId>
              </a:tblPr>
              <a:tblGrid>
                <a:gridCol w="1506971">
                  <a:extLst>
                    <a:ext uri="{9D8B030D-6E8A-4147-A177-3AD203B41FA5}">
                      <a16:colId xmlns:a16="http://schemas.microsoft.com/office/drawing/2014/main" val="20000"/>
                    </a:ext>
                  </a:extLst>
                </a:gridCol>
                <a:gridCol w="1506971">
                  <a:extLst>
                    <a:ext uri="{9D8B030D-6E8A-4147-A177-3AD203B41FA5}">
                      <a16:colId xmlns:a16="http://schemas.microsoft.com/office/drawing/2014/main" val="20001"/>
                    </a:ext>
                  </a:extLst>
                </a:gridCol>
                <a:gridCol w="1506971">
                  <a:extLst>
                    <a:ext uri="{9D8B030D-6E8A-4147-A177-3AD203B41FA5}">
                      <a16:colId xmlns:a16="http://schemas.microsoft.com/office/drawing/2014/main" val="20002"/>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8A6A9081-FB9B-0A40-A7BA-62502E0FBE93}"/>
              </a:ext>
            </a:extLst>
          </p:cNvPr>
          <p:cNvGraphicFramePr>
            <a:graphicFrameLocks noGrp="1"/>
          </p:cNvGraphicFramePr>
          <p:nvPr>
            <p:extLst/>
          </p:nvPr>
        </p:nvGraphicFramePr>
        <p:xfrm>
          <a:off x="7086510" y="98979"/>
          <a:ext cx="4350330" cy="1107440"/>
        </p:xfrm>
        <a:graphic>
          <a:graphicData uri="http://schemas.openxmlformats.org/drawingml/2006/table">
            <a:tbl>
              <a:tblPr firstRow="1" bandRow="1">
                <a:tableStyleId>{93296810-A885-4BE3-A3E7-6D5BEEA58F35}</a:tableStyleId>
              </a:tblPr>
              <a:tblGrid>
                <a:gridCol w="1450110">
                  <a:extLst>
                    <a:ext uri="{9D8B030D-6E8A-4147-A177-3AD203B41FA5}">
                      <a16:colId xmlns:a16="http://schemas.microsoft.com/office/drawing/2014/main" val="20000"/>
                    </a:ext>
                  </a:extLst>
                </a:gridCol>
                <a:gridCol w="1450110">
                  <a:extLst>
                    <a:ext uri="{9D8B030D-6E8A-4147-A177-3AD203B41FA5}">
                      <a16:colId xmlns:a16="http://schemas.microsoft.com/office/drawing/2014/main" val="20001"/>
                    </a:ext>
                  </a:extLst>
                </a:gridCol>
                <a:gridCol w="1450110">
                  <a:extLst>
                    <a:ext uri="{9D8B030D-6E8A-4147-A177-3AD203B41FA5}">
                      <a16:colId xmlns:a16="http://schemas.microsoft.com/office/drawing/2014/main" val="20002"/>
                    </a:ext>
                  </a:extLst>
                </a:gridCol>
              </a:tblGrid>
              <a:tr h="0">
                <a:tc>
                  <a:txBody>
                    <a:bodyPr/>
                    <a:lstStyle/>
                    <a:p>
                      <a:r>
                        <a:rPr lang="en-US" u="sng" dirty="0" err="1"/>
                        <a:t>OrderId</a:t>
                      </a:r>
                      <a:endParaRPr lang="en-US" u="sng" dirty="0"/>
                    </a:p>
                  </a:txBody>
                  <a:tcPr/>
                </a:tc>
                <a:tc>
                  <a:txBody>
                    <a:bodyPr/>
                    <a:lstStyle/>
                    <a:p>
                      <a:r>
                        <a:rPr lang="en-US" u="none" dirty="0" err="1"/>
                        <a:t>Cust</a:t>
                      </a:r>
                      <a:r>
                        <a:rPr lang="en-US" u="none" dirty="0"/>
                        <a:t> Name</a:t>
                      </a:r>
                    </a:p>
                  </a:txBody>
                  <a:tcPr/>
                </a:tc>
                <a:tc>
                  <a:txBody>
                    <a:bodyPr/>
                    <a:lstStyle/>
                    <a:p>
                      <a:r>
                        <a:rPr lang="en-US" dirty="0"/>
                        <a:t>Date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Joe</a:t>
                      </a:r>
                    </a:p>
                  </a:txBody>
                  <a:tcPr/>
                </a:tc>
                <a:tc>
                  <a:txBody>
                    <a:bodyPr/>
                    <a:lstStyle/>
                    <a:p>
                      <a:r>
                        <a:rPr lang="en-US" dirty="0"/>
                        <a:t>8/21/2017</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Arthur</a:t>
                      </a:r>
                    </a:p>
                  </a:txBody>
                  <a:tcPr/>
                </a:tc>
                <a:tc>
                  <a:txBody>
                    <a:bodyPr/>
                    <a:lstStyle/>
                    <a:p>
                      <a:r>
                        <a:rPr lang="en-US" dirty="0"/>
                        <a:t>8/14/2017</a:t>
                      </a:r>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C50603D8-75DB-A44D-8001-CFFA602A5FB2}"/>
              </a:ext>
            </a:extLst>
          </p:cNvPr>
          <p:cNvSpPr txBox="1"/>
          <p:nvPr/>
        </p:nvSpPr>
        <p:spPr>
          <a:xfrm>
            <a:off x="6051251" y="298756"/>
            <a:ext cx="431528" cy="707886"/>
          </a:xfrm>
          <a:prstGeom prst="rect">
            <a:avLst/>
          </a:prstGeom>
        </p:spPr>
        <p:txBody>
          <a:bodyPr wrap="none" rtlCol="0">
            <a:spAutoFit/>
          </a:bodyPr>
          <a:lstStyle/>
          <a:p>
            <a:r>
              <a:rPr lang="en-US" sz="4000" dirty="0"/>
              <a:t>x</a:t>
            </a:r>
          </a:p>
        </p:txBody>
      </p:sp>
      <p:graphicFrame>
        <p:nvGraphicFramePr>
          <p:cNvPr id="8" name="Table 7">
            <a:extLst>
              <a:ext uri="{FF2B5EF4-FFF2-40B4-BE49-F238E27FC236}">
                <a16:creationId xmlns:a16="http://schemas.microsoft.com/office/drawing/2014/main" id="{7EDA5D36-9A7F-6748-9D7A-44ECB79ECB8E}"/>
              </a:ext>
            </a:extLst>
          </p:cNvPr>
          <p:cNvGraphicFramePr>
            <a:graphicFrameLocks noGrp="1"/>
          </p:cNvGraphicFramePr>
          <p:nvPr>
            <p:extLst/>
          </p:nvPr>
        </p:nvGraphicFramePr>
        <p:xfrm>
          <a:off x="929739" y="2069133"/>
          <a:ext cx="9127104" cy="258064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2465868907"/>
                  </a:ext>
                </a:extLst>
              </a:tr>
              <a:tr h="370840">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2"/>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3"/>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9" name="Rounded Rectangle 8">
            <a:extLst>
              <a:ext uri="{FF2B5EF4-FFF2-40B4-BE49-F238E27FC236}">
                <a16:creationId xmlns:a16="http://schemas.microsoft.com/office/drawing/2014/main" id="{BE5AB7BD-CE71-FB4A-92D9-4C80A418BA29}"/>
              </a:ext>
            </a:extLst>
          </p:cNvPr>
          <p:cNvSpPr/>
          <p:nvPr/>
        </p:nvSpPr>
        <p:spPr>
          <a:xfrm>
            <a:off x="806547" y="1893276"/>
            <a:ext cx="1706879" cy="2954215"/>
          </a:xfrm>
          <a:prstGeom prst="roundRect">
            <a:avLst/>
          </a:prstGeom>
          <a:solidFill>
            <a:schemeClr val="accen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72EF126-2C03-8A4A-9561-1C3E3ACFFDBC}"/>
              </a:ext>
            </a:extLst>
          </p:cNvPr>
          <p:cNvSpPr txBox="1"/>
          <p:nvPr/>
        </p:nvSpPr>
        <p:spPr>
          <a:xfrm>
            <a:off x="1136445" y="1569742"/>
            <a:ext cx="1274708" cy="369332"/>
          </a:xfrm>
          <a:prstGeom prst="rect">
            <a:avLst/>
          </a:prstGeom>
        </p:spPr>
        <p:txBody>
          <a:bodyPr wrap="none" rtlCol="0">
            <a:spAutoFit/>
          </a:bodyPr>
          <a:lstStyle/>
          <a:p>
            <a:r>
              <a:rPr lang="en-US" dirty="0"/>
              <a:t>Left “key”</a:t>
            </a:r>
          </a:p>
        </p:txBody>
      </p:sp>
      <p:grpSp>
        <p:nvGrpSpPr>
          <p:cNvPr id="13" name="Group 12">
            <a:extLst>
              <a:ext uri="{FF2B5EF4-FFF2-40B4-BE49-F238E27FC236}">
                <a16:creationId xmlns:a16="http://schemas.microsoft.com/office/drawing/2014/main" id="{864BC98E-BE63-604E-B7E9-066D99E5259B}"/>
              </a:ext>
            </a:extLst>
          </p:cNvPr>
          <p:cNvGrpSpPr/>
          <p:nvPr/>
        </p:nvGrpSpPr>
        <p:grpSpPr>
          <a:xfrm>
            <a:off x="5372831" y="1569650"/>
            <a:ext cx="1706879" cy="3277841"/>
            <a:chOff x="5953125" y="3386727"/>
            <a:chExt cx="1706879" cy="3277841"/>
          </a:xfrm>
        </p:grpSpPr>
        <p:sp>
          <p:nvSpPr>
            <p:cNvPr id="10" name="Rounded Rectangle 9">
              <a:extLst>
                <a:ext uri="{FF2B5EF4-FFF2-40B4-BE49-F238E27FC236}">
                  <a16:creationId xmlns:a16="http://schemas.microsoft.com/office/drawing/2014/main" id="{58372DB0-E74F-3349-9DAB-3303152B510E}"/>
                </a:ext>
              </a:extLst>
            </p:cNvPr>
            <p:cNvSpPr/>
            <p:nvPr/>
          </p:nvSpPr>
          <p:spPr>
            <a:xfrm>
              <a:off x="5953125" y="3710353"/>
              <a:ext cx="1706879" cy="2954215"/>
            </a:xfrm>
            <a:prstGeom prst="roundRect">
              <a:avLst/>
            </a:prstGeom>
            <a:solidFill>
              <a:schemeClr val="accent6">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535EB4B-8C10-BD49-B942-8954F84261B5}"/>
                </a:ext>
              </a:extLst>
            </p:cNvPr>
            <p:cNvSpPr txBox="1"/>
            <p:nvPr/>
          </p:nvSpPr>
          <p:spPr>
            <a:xfrm>
              <a:off x="6081659" y="3386727"/>
              <a:ext cx="1426994" cy="369332"/>
            </a:xfrm>
            <a:prstGeom prst="rect">
              <a:avLst/>
            </a:prstGeom>
          </p:spPr>
          <p:txBody>
            <a:bodyPr wrap="none" rtlCol="0">
              <a:spAutoFit/>
            </a:bodyPr>
            <a:lstStyle/>
            <a:p>
              <a:r>
                <a:rPr lang="en-US" dirty="0"/>
                <a:t>Right “key”</a:t>
              </a:r>
            </a:p>
          </p:txBody>
        </p:sp>
      </p:grpSp>
      <p:cxnSp>
        <p:nvCxnSpPr>
          <p:cNvPr id="15" name="Straight Connector 14">
            <a:extLst>
              <a:ext uri="{FF2B5EF4-FFF2-40B4-BE49-F238E27FC236}">
                <a16:creationId xmlns:a16="http://schemas.microsoft.com/office/drawing/2014/main" id="{6234C6F0-9E48-7548-ABCE-857134772B59}"/>
              </a:ext>
            </a:extLst>
          </p:cNvPr>
          <p:cNvCxnSpPr>
            <a:cxnSpLocks/>
          </p:cNvCxnSpPr>
          <p:nvPr/>
        </p:nvCxnSpPr>
        <p:spPr>
          <a:xfrm>
            <a:off x="375129" y="3001106"/>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E8F71C78-B8F0-A048-BBA7-54AA0A39BF7C}"/>
              </a:ext>
            </a:extLst>
          </p:cNvPr>
          <p:cNvSpPr txBox="1"/>
          <p:nvPr/>
        </p:nvSpPr>
        <p:spPr>
          <a:xfrm>
            <a:off x="10521949" y="2764364"/>
            <a:ext cx="1980221" cy="1569660"/>
          </a:xfrm>
          <a:prstGeom prst="rect">
            <a:avLst/>
          </a:prstGeom>
        </p:spPr>
        <p:txBody>
          <a:bodyPr wrap="square" rtlCol="0">
            <a:spAutoFit/>
          </a:bodyPr>
          <a:lstStyle/>
          <a:p>
            <a:r>
              <a:rPr lang="en-US" sz="2400" dirty="0">
                <a:solidFill>
                  <a:srgbClr val="FF0000"/>
                </a:solidFill>
              </a:rPr>
              <a:t>Drop rows that don’t match on the key</a:t>
            </a:r>
          </a:p>
        </p:txBody>
      </p:sp>
      <p:cxnSp>
        <p:nvCxnSpPr>
          <p:cNvPr id="18" name="Straight Connector 17">
            <a:extLst>
              <a:ext uri="{FF2B5EF4-FFF2-40B4-BE49-F238E27FC236}">
                <a16:creationId xmlns:a16="http://schemas.microsoft.com/office/drawing/2014/main" id="{85CFD7EF-C704-7542-9A6C-5ABBE3E8281D}"/>
              </a:ext>
            </a:extLst>
          </p:cNvPr>
          <p:cNvCxnSpPr>
            <a:cxnSpLocks/>
          </p:cNvCxnSpPr>
          <p:nvPr/>
        </p:nvCxnSpPr>
        <p:spPr>
          <a:xfrm>
            <a:off x="375129" y="3382111"/>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167C7A26-6F66-974C-97F4-B329064B0BF9}"/>
              </a:ext>
            </a:extLst>
          </p:cNvPr>
          <p:cNvCxnSpPr>
            <a:cxnSpLocks/>
          </p:cNvCxnSpPr>
          <p:nvPr/>
        </p:nvCxnSpPr>
        <p:spPr>
          <a:xfrm>
            <a:off x="375129" y="4114810"/>
            <a:ext cx="10117994" cy="0"/>
          </a:xfrm>
          <a:prstGeom prst="line">
            <a:avLst/>
          </a:prstGeom>
          <a:ln w="57150"/>
        </p:spPr>
        <p:style>
          <a:lnRef idx="3">
            <a:schemeClr val="accent4"/>
          </a:lnRef>
          <a:fillRef idx="0">
            <a:schemeClr val="accent4"/>
          </a:fillRef>
          <a:effectRef idx="2">
            <a:schemeClr val="accent4"/>
          </a:effectRef>
          <a:fontRef idx="minor">
            <a:schemeClr val="tx1"/>
          </a:fontRef>
        </p:style>
      </p:cxnSp>
      <p:graphicFrame>
        <p:nvGraphicFramePr>
          <p:cNvPr id="17" name="Table 16">
            <a:extLst>
              <a:ext uri="{FF2B5EF4-FFF2-40B4-BE49-F238E27FC236}">
                <a16:creationId xmlns:a16="http://schemas.microsoft.com/office/drawing/2014/main" id="{1EC566C6-89FF-874D-A2F1-ABF3E2C5FBEC}"/>
              </a:ext>
            </a:extLst>
          </p:cNvPr>
          <p:cNvGraphicFramePr>
            <a:graphicFrameLocks noGrp="1"/>
          </p:cNvGraphicFramePr>
          <p:nvPr>
            <p:extLst/>
          </p:nvPr>
        </p:nvGraphicFramePr>
        <p:xfrm>
          <a:off x="2384955" y="5134593"/>
          <a:ext cx="9127104" cy="1473200"/>
        </p:xfrm>
        <a:graphic>
          <a:graphicData uri="http://schemas.openxmlformats.org/drawingml/2006/table">
            <a:tbl>
              <a:tblPr firstRow="1" bandRow="1">
                <a:tableStyleId>{5C22544A-7EE6-4342-B048-85BDC9FD1C3A}</a:tableStyleId>
              </a:tblPr>
              <a:tblGrid>
                <a:gridCol w="1521184">
                  <a:extLst>
                    <a:ext uri="{9D8B030D-6E8A-4147-A177-3AD203B41FA5}">
                      <a16:colId xmlns:a16="http://schemas.microsoft.com/office/drawing/2014/main" val="20000"/>
                    </a:ext>
                  </a:extLst>
                </a:gridCol>
                <a:gridCol w="1521184">
                  <a:extLst>
                    <a:ext uri="{9D8B030D-6E8A-4147-A177-3AD203B41FA5}">
                      <a16:colId xmlns:a16="http://schemas.microsoft.com/office/drawing/2014/main" val="20001"/>
                    </a:ext>
                  </a:extLst>
                </a:gridCol>
                <a:gridCol w="1521184">
                  <a:extLst>
                    <a:ext uri="{9D8B030D-6E8A-4147-A177-3AD203B41FA5}">
                      <a16:colId xmlns:a16="http://schemas.microsoft.com/office/drawing/2014/main" val="20002"/>
                    </a:ext>
                  </a:extLst>
                </a:gridCol>
                <a:gridCol w="1521184">
                  <a:extLst>
                    <a:ext uri="{9D8B030D-6E8A-4147-A177-3AD203B41FA5}">
                      <a16:colId xmlns:a16="http://schemas.microsoft.com/office/drawing/2014/main" val="1116778224"/>
                    </a:ext>
                  </a:extLst>
                </a:gridCol>
                <a:gridCol w="1521184">
                  <a:extLst>
                    <a:ext uri="{9D8B030D-6E8A-4147-A177-3AD203B41FA5}">
                      <a16:colId xmlns:a16="http://schemas.microsoft.com/office/drawing/2014/main" val="363117625"/>
                    </a:ext>
                  </a:extLst>
                </a:gridCol>
                <a:gridCol w="1521184">
                  <a:extLst>
                    <a:ext uri="{9D8B030D-6E8A-4147-A177-3AD203B41FA5}">
                      <a16:colId xmlns:a16="http://schemas.microsoft.com/office/drawing/2014/main" val="2390179118"/>
                    </a:ext>
                  </a:extLst>
                </a:gridCol>
              </a:tblGrid>
              <a:tr h="370840">
                <a:tc>
                  <a:txBody>
                    <a:bodyPr/>
                    <a:lstStyle/>
                    <a:p>
                      <a:r>
                        <a:rPr lang="en-US" u="sng" dirty="0" err="1"/>
                        <a:t>OrderNum</a:t>
                      </a:r>
                      <a:endParaRPr lang="en-US" u="sng" dirty="0"/>
                    </a:p>
                  </a:txBody>
                  <a:tcPr/>
                </a:tc>
                <a:tc>
                  <a:txBody>
                    <a:bodyPr/>
                    <a:lstStyle/>
                    <a:p>
                      <a:r>
                        <a:rPr lang="en-US" u="sng" dirty="0" err="1"/>
                        <a:t>ProdID</a:t>
                      </a:r>
                      <a:endParaRPr lang="en-US" u="sng" dirty="0"/>
                    </a:p>
                  </a:txBody>
                  <a:tcPr/>
                </a:tc>
                <a:tc>
                  <a:txBody>
                    <a:bodyPr/>
                    <a:lstStyle/>
                    <a:p>
                      <a:r>
                        <a:rPr lang="en-US" dirty="0"/>
                        <a:t>Name</a:t>
                      </a:r>
                    </a:p>
                  </a:txBody>
                  <a:tcPr/>
                </a:tc>
                <a:tc>
                  <a:txBody>
                    <a:bodyPr/>
                    <a:lstStyle/>
                    <a:p>
                      <a:r>
                        <a:rPr lang="en-US" dirty="0" err="1"/>
                        <a:t>OrderId</a:t>
                      </a:r>
                      <a:endParaRPr lang="en-US" dirty="0"/>
                    </a:p>
                  </a:txBody>
                  <a:tcPr>
                    <a:solidFill>
                      <a:srgbClr val="70AD47"/>
                    </a:solidFill>
                  </a:tcPr>
                </a:tc>
                <a:tc>
                  <a:txBody>
                    <a:bodyPr/>
                    <a:lstStyle/>
                    <a:p>
                      <a:r>
                        <a:rPr lang="en-US" dirty="0" err="1"/>
                        <a:t>Cust</a:t>
                      </a:r>
                      <a:r>
                        <a:rPr lang="en-US" dirty="0"/>
                        <a:t> Name</a:t>
                      </a:r>
                    </a:p>
                  </a:txBody>
                  <a:tcPr>
                    <a:solidFill>
                      <a:srgbClr val="70AD47"/>
                    </a:solidFill>
                  </a:tcPr>
                </a:tc>
                <a:tc>
                  <a:txBody>
                    <a:bodyPr/>
                    <a:lstStyle/>
                    <a:p>
                      <a:r>
                        <a:rPr lang="en-US" dirty="0"/>
                        <a:t>Date</a:t>
                      </a:r>
                    </a:p>
                  </a:txBody>
                  <a:tcPr>
                    <a:solidFill>
                      <a:srgbClr val="70AD47"/>
                    </a:solidFill>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42</a:t>
                      </a:r>
                    </a:p>
                  </a:txBody>
                  <a:tcPr/>
                </a:tc>
                <a:tc>
                  <a:txBody>
                    <a:bodyPr/>
                    <a:lstStyle/>
                    <a:p>
                      <a:r>
                        <a:rPr lang="en-US" dirty="0"/>
                        <a:t>Gum</a:t>
                      </a:r>
                    </a:p>
                  </a:txBody>
                  <a:tcPr/>
                </a:tc>
                <a:tc>
                  <a:txBody>
                    <a:bodyPr/>
                    <a:lstStyle/>
                    <a:p>
                      <a:r>
                        <a:rPr lang="en-US" dirty="0"/>
                        <a:t>1</a:t>
                      </a:r>
                    </a:p>
                  </a:txBody>
                  <a:tcPr>
                    <a:solidFill>
                      <a:srgbClr val="D6E3D0"/>
                    </a:solidFill>
                  </a:tcPr>
                </a:tc>
                <a:tc>
                  <a:txBody>
                    <a:bodyPr/>
                    <a:lstStyle/>
                    <a:p>
                      <a:r>
                        <a:rPr lang="en-US" dirty="0"/>
                        <a:t>Joe</a:t>
                      </a:r>
                    </a:p>
                  </a:txBody>
                  <a:tcPr>
                    <a:solidFill>
                      <a:srgbClr val="D6E3D0"/>
                    </a:solidFill>
                  </a:tcPr>
                </a:tc>
                <a:tc>
                  <a:txBody>
                    <a:bodyPr/>
                    <a:lstStyle/>
                    <a:p>
                      <a:r>
                        <a:rPr lang="en-US" dirty="0"/>
                        <a:t>8/21/2017</a:t>
                      </a:r>
                    </a:p>
                  </a:txBody>
                  <a:tcPr>
                    <a:solidFill>
                      <a:srgbClr val="D6E3D0"/>
                    </a:solidFill>
                  </a:tcPr>
                </a:tc>
                <a:extLst>
                  <a:ext uri="{0D108BD9-81ED-4DB2-BD59-A6C34878D82A}">
                    <a16:rowId xmlns:a16="http://schemas.microsoft.com/office/drawing/2014/main" val="10001"/>
                  </a:ext>
                </a:extLst>
              </a:tr>
              <a:tr h="360801">
                <a:tc>
                  <a:txBody>
                    <a:bodyPr/>
                    <a:lstStyle/>
                    <a:p>
                      <a:r>
                        <a:rPr lang="en-US" dirty="0"/>
                        <a:t>2</a:t>
                      </a:r>
                    </a:p>
                  </a:txBody>
                  <a:tcPr/>
                </a:tc>
                <a:tc>
                  <a:txBody>
                    <a:bodyPr/>
                    <a:lstStyle/>
                    <a:p>
                      <a:r>
                        <a:rPr lang="en-US" dirty="0"/>
                        <a:t>999</a:t>
                      </a:r>
                    </a:p>
                  </a:txBody>
                  <a:tcPr/>
                </a:tc>
                <a:tc>
                  <a:txBody>
                    <a:bodyPr/>
                    <a:lstStyle/>
                    <a:p>
                      <a:r>
                        <a:rPr lang="en-US" dirty="0" err="1"/>
                        <a:t>NullFood</a:t>
                      </a:r>
                      <a:endParaRPr lang="en-US" dirty="0"/>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1969915687"/>
                  </a:ext>
                </a:extLst>
              </a:tr>
              <a:tr h="360801">
                <a:tc>
                  <a:txBody>
                    <a:bodyPr/>
                    <a:lstStyle/>
                    <a:p>
                      <a:r>
                        <a:rPr lang="en-US" dirty="0"/>
                        <a:t>2</a:t>
                      </a:r>
                    </a:p>
                  </a:txBody>
                  <a:tcPr/>
                </a:tc>
                <a:tc>
                  <a:txBody>
                    <a:bodyPr/>
                    <a:lstStyle/>
                    <a:p>
                      <a:r>
                        <a:rPr lang="en-US" dirty="0"/>
                        <a:t>42</a:t>
                      </a:r>
                    </a:p>
                  </a:txBody>
                  <a:tcPr/>
                </a:tc>
                <a:tc>
                  <a:txBody>
                    <a:bodyPr/>
                    <a:lstStyle/>
                    <a:p>
                      <a:r>
                        <a:rPr lang="en-US" dirty="0"/>
                        <a:t>Towel</a:t>
                      </a:r>
                    </a:p>
                  </a:txBody>
                  <a:tcPr/>
                </a:tc>
                <a:tc>
                  <a:txBody>
                    <a:bodyPr/>
                    <a:lstStyle/>
                    <a:p>
                      <a:r>
                        <a:rPr lang="en-US" dirty="0"/>
                        <a:t>2</a:t>
                      </a:r>
                    </a:p>
                  </a:txBody>
                  <a:tcPr>
                    <a:solidFill>
                      <a:srgbClr val="EBF2EA"/>
                    </a:solidFill>
                  </a:tcPr>
                </a:tc>
                <a:tc>
                  <a:txBody>
                    <a:bodyPr/>
                    <a:lstStyle/>
                    <a:p>
                      <a:r>
                        <a:rPr lang="en-US" dirty="0"/>
                        <a:t>Arthur</a:t>
                      </a:r>
                    </a:p>
                  </a:txBody>
                  <a:tcPr>
                    <a:solidFill>
                      <a:srgbClr val="EBF2EA"/>
                    </a:solidFill>
                  </a:tcPr>
                </a:tc>
                <a:tc>
                  <a:txBody>
                    <a:bodyPr/>
                    <a:lstStyle/>
                    <a:p>
                      <a:r>
                        <a:rPr lang="en-US" dirty="0"/>
                        <a:t>8/14/2017</a:t>
                      </a:r>
                    </a:p>
                  </a:txBody>
                  <a:tcPr>
                    <a:solidFill>
                      <a:srgbClr val="EBF2EA"/>
                    </a:solidFill>
                  </a:tcPr>
                </a:tc>
                <a:extLst>
                  <a:ext uri="{0D108BD9-81ED-4DB2-BD59-A6C34878D82A}">
                    <a16:rowId xmlns:a16="http://schemas.microsoft.com/office/drawing/2014/main" val="3929200878"/>
                  </a:ext>
                </a:extLst>
              </a:tr>
            </a:tbl>
          </a:graphicData>
        </a:graphic>
      </p:graphicFrame>
      <p:sp>
        <p:nvSpPr>
          <p:cNvPr id="2" name="Right Arrow 1">
            <a:extLst>
              <a:ext uri="{FF2B5EF4-FFF2-40B4-BE49-F238E27FC236}">
                <a16:creationId xmlns:a16="http://schemas.microsoft.com/office/drawing/2014/main" id="{3172FB04-90F0-344B-AA88-9EB8DC8AF497}"/>
              </a:ext>
            </a:extLst>
          </p:cNvPr>
          <p:cNvSpPr/>
          <p:nvPr/>
        </p:nvSpPr>
        <p:spPr>
          <a:xfrm>
            <a:off x="1136445" y="5512487"/>
            <a:ext cx="895555" cy="6952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F104AE6-A586-4A44-9699-B7E3840FFA09}"/>
              </a:ext>
            </a:extLst>
          </p:cNvPr>
          <p:cNvSpPr>
            <a:spLocks noGrp="1"/>
          </p:cNvSpPr>
          <p:nvPr>
            <p:ph type="sldNum" sz="quarter" idx="12"/>
          </p:nvPr>
        </p:nvSpPr>
        <p:spPr/>
        <p:txBody>
          <a:bodyPr/>
          <a:lstStyle/>
          <a:p>
            <a:fld id="{934C0642-4071-7D48-AFF8-BD27182896CC}" type="slidenum">
              <a:rPr lang="en-US" smtClean="0"/>
              <a:t>7</a:t>
            </a:fld>
            <a:endParaRPr lang="en-US"/>
          </a:p>
        </p:txBody>
      </p:sp>
    </p:spTree>
    <p:extLst>
      <p:ext uri="{BB962C8B-B14F-4D97-AF65-F5344CB8AC3E}">
        <p14:creationId xmlns:p14="http://schemas.microsoft.com/office/powerpoint/2010/main" val="386795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DC7B-9FDD-D148-B290-62022D6EAEE1}"/>
              </a:ext>
            </a:extLst>
          </p:cNvPr>
          <p:cNvSpPr>
            <a:spLocks noGrp="1"/>
          </p:cNvSpPr>
          <p:nvPr>
            <p:ph type="title"/>
          </p:nvPr>
        </p:nvSpPr>
        <p:spPr/>
        <p:txBody>
          <a:bodyPr/>
          <a:lstStyle/>
          <a:p>
            <a:r>
              <a:rPr lang="en-US" dirty="0" err="1"/>
              <a:t>Groupby</a:t>
            </a:r>
            <a:r>
              <a:rPr lang="en-US" dirty="0"/>
              <a:t> and pivot</a:t>
            </a:r>
          </a:p>
        </p:txBody>
      </p:sp>
      <p:sp>
        <p:nvSpPr>
          <p:cNvPr id="3" name="Text Placeholder 2">
            <a:extLst>
              <a:ext uri="{FF2B5EF4-FFF2-40B4-BE49-F238E27FC236}">
                <a16:creationId xmlns:a16="http://schemas.microsoft.com/office/drawing/2014/main" id="{22142B0D-4D2E-F84E-BB90-75AF796DC38B}"/>
              </a:ext>
            </a:extLst>
          </p:cNvPr>
          <p:cNvSpPr>
            <a:spLocks noGrp="1"/>
          </p:cNvSpPr>
          <p:nvPr>
            <p:ph type="body" idx="1"/>
          </p:nvPr>
        </p:nvSpPr>
        <p:spPr/>
        <p:txBody>
          <a:bodyPr/>
          <a:lstStyle/>
          <a:p>
            <a:r>
              <a:rPr lang="en-US" dirty="0"/>
              <a:t>(also borrowed from DS100 notes)</a:t>
            </a:r>
          </a:p>
        </p:txBody>
      </p:sp>
      <p:sp>
        <p:nvSpPr>
          <p:cNvPr id="4" name="Slide Number Placeholder 3">
            <a:extLst>
              <a:ext uri="{FF2B5EF4-FFF2-40B4-BE49-F238E27FC236}">
                <a16:creationId xmlns:a16="http://schemas.microsoft.com/office/drawing/2014/main" id="{39602E43-B233-B043-87AD-DE2F353AFE3F}"/>
              </a:ext>
            </a:extLst>
          </p:cNvPr>
          <p:cNvSpPr>
            <a:spLocks noGrp="1"/>
          </p:cNvSpPr>
          <p:nvPr>
            <p:ph type="sldNum" sz="quarter" idx="12"/>
          </p:nvPr>
        </p:nvSpPr>
        <p:spPr/>
        <p:txBody>
          <a:bodyPr/>
          <a:lstStyle/>
          <a:p>
            <a:fld id="{934C0642-4071-7D48-AFF8-BD27182896CC}" type="slidenum">
              <a:rPr lang="en-US" smtClean="0"/>
              <a:t>8</a:t>
            </a:fld>
            <a:endParaRPr lang="en-US"/>
          </a:p>
        </p:txBody>
      </p:sp>
    </p:spTree>
    <p:extLst>
      <p:ext uri="{BB962C8B-B14F-4D97-AF65-F5344CB8AC3E}">
        <p14:creationId xmlns:p14="http://schemas.microsoft.com/office/powerpoint/2010/main" val="355626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grpSp>
        <p:nvGrpSpPr>
          <p:cNvPr id="80" name="Group 79"/>
          <p:cNvGrpSpPr/>
          <p:nvPr/>
        </p:nvGrpSpPr>
        <p:grpSpPr>
          <a:xfrm>
            <a:off x="922041" y="1846263"/>
            <a:ext cx="1036330" cy="407773"/>
            <a:chOff x="922041" y="1846263"/>
            <a:chExt cx="1036330" cy="407773"/>
          </a:xfrm>
        </p:grpSpPr>
        <p:sp>
          <p:nvSpPr>
            <p:cNvPr id="3" name="Rectangle 2"/>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6" name="Rectangle 15"/>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79" name="Group 78"/>
          <p:cNvGrpSpPr/>
          <p:nvPr/>
        </p:nvGrpSpPr>
        <p:grpSpPr>
          <a:xfrm>
            <a:off x="922041" y="2379663"/>
            <a:ext cx="1036330" cy="407773"/>
            <a:chOff x="922041" y="2379663"/>
            <a:chExt cx="1036330" cy="407773"/>
          </a:xfrm>
        </p:grpSpPr>
        <p:sp>
          <p:nvSpPr>
            <p:cNvPr id="17" name="Rectangle 1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8" name="Rectangle 1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8" name="Group 77"/>
          <p:cNvGrpSpPr/>
          <p:nvPr/>
        </p:nvGrpSpPr>
        <p:grpSpPr>
          <a:xfrm>
            <a:off x="922041" y="2913063"/>
            <a:ext cx="1036330" cy="407773"/>
            <a:chOff x="922041" y="2913063"/>
            <a:chExt cx="1036330" cy="407773"/>
          </a:xfrm>
        </p:grpSpPr>
        <p:sp>
          <p:nvSpPr>
            <p:cNvPr id="19" name="Rectangle 18"/>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0" name="Rectangle 19"/>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77" name="Group 76"/>
          <p:cNvGrpSpPr/>
          <p:nvPr/>
        </p:nvGrpSpPr>
        <p:grpSpPr>
          <a:xfrm>
            <a:off x="922041" y="3446463"/>
            <a:ext cx="1036330" cy="407773"/>
            <a:chOff x="922041" y="3446463"/>
            <a:chExt cx="1036330" cy="407773"/>
          </a:xfrm>
        </p:grpSpPr>
        <p:sp>
          <p:nvSpPr>
            <p:cNvPr id="21" name="Rectangle 2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22" name="Rectangle 2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76" name="Group 75"/>
          <p:cNvGrpSpPr/>
          <p:nvPr/>
        </p:nvGrpSpPr>
        <p:grpSpPr>
          <a:xfrm>
            <a:off x="922041" y="3979863"/>
            <a:ext cx="1036330" cy="407773"/>
            <a:chOff x="922041" y="3979863"/>
            <a:chExt cx="1036330" cy="407773"/>
          </a:xfrm>
        </p:grpSpPr>
        <p:sp>
          <p:nvSpPr>
            <p:cNvPr id="23" name="Rectangle 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24" name="Rectangle 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75" name="Group 74"/>
          <p:cNvGrpSpPr/>
          <p:nvPr/>
        </p:nvGrpSpPr>
        <p:grpSpPr>
          <a:xfrm>
            <a:off x="922041" y="4513263"/>
            <a:ext cx="1036330" cy="407773"/>
            <a:chOff x="922041" y="4513263"/>
            <a:chExt cx="1036330" cy="407773"/>
          </a:xfrm>
        </p:grpSpPr>
        <p:sp>
          <p:nvSpPr>
            <p:cNvPr id="25" name="Rectangle 24"/>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26" name="Rectangle 25"/>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73" name="Group 72"/>
          <p:cNvGrpSpPr/>
          <p:nvPr/>
        </p:nvGrpSpPr>
        <p:grpSpPr>
          <a:xfrm>
            <a:off x="922041" y="5580063"/>
            <a:ext cx="1036330" cy="407773"/>
            <a:chOff x="922041" y="5580063"/>
            <a:chExt cx="1036330" cy="407773"/>
          </a:xfrm>
        </p:grpSpPr>
        <p:sp>
          <p:nvSpPr>
            <p:cNvPr id="37" name="Rectangle 36"/>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38" name="Rectangle 37"/>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72" name="Group 71"/>
          <p:cNvGrpSpPr/>
          <p:nvPr/>
        </p:nvGrpSpPr>
        <p:grpSpPr>
          <a:xfrm>
            <a:off x="922041" y="6113463"/>
            <a:ext cx="1036330" cy="407773"/>
            <a:chOff x="922041" y="6113463"/>
            <a:chExt cx="1036330" cy="407773"/>
          </a:xfrm>
        </p:grpSpPr>
        <p:sp>
          <p:nvSpPr>
            <p:cNvPr id="40" name="Rectangle 39"/>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41" name="Rectangle 40"/>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sp>
        <p:nvSpPr>
          <p:cNvPr id="43" name="TextBox 42"/>
          <p:cNvSpPr txBox="1"/>
          <p:nvPr/>
        </p:nvSpPr>
        <p:spPr>
          <a:xfrm>
            <a:off x="820411" y="1414118"/>
            <a:ext cx="595035" cy="369332"/>
          </a:xfrm>
          <a:prstGeom prst="rect">
            <a:avLst/>
          </a:prstGeom>
        </p:spPr>
        <p:txBody>
          <a:bodyPr wrap="none" rtlCol="0">
            <a:spAutoFit/>
          </a:bodyPr>
          <a:lstStyle/>
          <a:p>
            <a:r>
              <a:rPr lang="en-US"/>
              <a:t>Key</a:t>
            </a:r>
          </a:p>
        </p:txBody>
      </p:sp>
      <p:sp>
        <p:nvSpPr>
          <p:cNvPr id="44" name="TextBox 43"/>
          <p:cNvSpPr txBox="1"/>
          <p:nvPr/>
        </p:nvSpPr>
        <p:spPr>
          <a:xfrm>
            <a:off x="1348771" y="1414118"/>
            <a:ext cx="748923" cy="369332"/>
          </a:xfrm>
          <a:prstGeom prst="rect">
            <a:avLst/>
          </a:prstGeom>
        </p:spPr>
        <p:txBody>
          <a:bodyPr wrap="none" rtlCol="0">
            <a:spAutoFit/>
          </a:bodyPr>
          <a:lstStyle/>
          <a:p>
            <a:r>
              <a:rPr lang="en-US"/>
              <a:t>Data</a:t>
            </a:r>
          </a:p>
        </p:txBody>
      </p:sp>
      <p:grpSp>
        <p:nvGrpSpPr>
          <p:cNvPr id="74" name="Group 73"/>
          <p:cNvGrpSpPr/>
          <p:nvPr/>
        </p:nvGrpSpPr>
        <p:grpSpPr>
          <a:xfrm>
            <a:off x="922041" y="5046663"/>
            <a:ext cx="1036330" cy="407773"/>
            <a:chOff x="922041" y="5046663"/>
            <a:chExt cx="1036330" cy="407773"/>
          </a:xfrm>
        </p:grpSpPr>
        <p:sp>
          <p:nvSpPr>
            <p:cNvPr id="64" name="Rectangle 63"/>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65" name="Rectangle 64"/>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grpSp>
        <p:nvGrpSpPr>
          <p:cNvPr id="81" name="Group 80"/>
          <p:cNvGrpSpPr/>
          <p:nvPr/>
        </p:nvGrpSpPr>
        <p:grpSpPr>
          <a:xfrm>
            <a:off x="922041" y="1846263"/>
            <a:ext cx="1036330" cy="407773"/>
            <a:chOff x="922041" y="1846263"/>
            <a:chExt cx="1036330" cy="407773"/>
          </a:xfrm>
        </p:grpSpPr>
        <p:sp>
          <p:nvSpPr>
            <p:cNvPr id="82" name="Rectangle 81"/>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83" name="Rectangle 82"/>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grpSp>
      <p:grpSp>
        <p:nvGrpSpPr>
          <p:cNvPr id="84" name="Group 83"/>
          <p:cNvGrpSpPr/>
          <p:nvPr/>
        </p:nvGrpSpPr>
        <p:grpSpPr>
          <a:xfrm>
            <a:off x="922041" y="2379663"/>
            <a:ext cx="1036330" cy="407773"/>
            <a:chOff x="922041" y="2379663"/>
            <a:chExt cx="1036330" cy="407773"/>
          </a:xfrm>
        </p:grpSpPr>
        <p:sp>
          <p:nvSpPr>
            <p:cNvPr id="85" name="Rectangle 84"/>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86" name="Rectangle 85"/>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87" name="Group 86"/>
          <p:cNvGrpSpPr/>
          <p:nvPr/>
        </p:nvGrpSpPr>
        <p:grpSpPr>
          <a:xfrm>
            <a:off x="922041" y="2913063"/>
            <a:ext cx="1036330" cy="407773"/>
            <a:chOff x="922041" y="2913063"/>
            <a:chExt cx="1036330" cy="407773"/>
          </a:xfrm>
        </p:grpSpPr>
        <p:sp>
          <p:nvSpPr>
            <p:cNvPr id="88" name="Rectangle 87"/>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89" name="Rectangle 88"/>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a:t>
              </a:r>
            </a:p>
          </p:txBody>
        </p:sp>
      </p:grpSp>
      <p:grpSp>
        <p:nvGrpSpPr>
          <p:cNvPr id="90" name="Group 89"/>
          <p:cNvGrpSpPr/>
          <p:nvPr/>
        </p:nvGrpSpPr>
        <p:grpSpPr>
          <a:xfrm>
            <a:off x="922041" y="3446463"/>
            <a:ext cx="1036330" cy="407773"/>
            <a:chOff x="922041" y="3446463"/>
            <a:chExt cx="1036330" cy="407773"/>
          </a:xfrm>
        </p:grpSpPr>
        <p:sp>
          <p:nvSpPr>
            <p:cNvPr id="91" name="Rectangle 9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92" name="Rectangle 9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grpSp>
      <p:grpSp>
        <p:nvGrpSpPr>
          <p:cNvPr id="93" name="Group 92"/>
          <p:cNvGrpSpPr/>
          <p:nvPr/>
        </p:nvGrpSpPr>
        <p:grpSpPr>
          <a:xfrm>
            <a:off x="922041" y="3979863"/>
            <a:ext cx="1036330" cy="407773"/>
            <a:chOff x="922041" y="3979863"/>
            <a:chExt cx="1036330" cy="407773"/>
          </a:xfrm>
        </p:grpSpPr>
        <p:sp>
          <p:nvSpPr>
            <p:cNvPr id="94" name="Rectangle 93"/>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95" name="Rectangle 94"/>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96" name="Group 95"/>
          <p:cNvGrpSpPr/>
          <p:nvPr/>
        </p:nvGrpSpPr>
        <p:grpSpPr>
          <a:xfrm>
            <a:off x="922041" y="4513263"/>
            <a:ext cx="1036330" cy="407773"/>
            <a:chOff x="922041" y="4513263"/>
            <a:chExt cx="1036330" cy="407773"/>
          </a:xfrm>
        </p:grpSpPr>
        <p:sp>
          <p:nvSpPr>
            <p:cNvPr id="97" name="Rectangle 96"/>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98" name="Rectangle 97"/>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9</a:t>
              </a:r>
            </a:p>
          </p:txBody>
        </p:sp>
      </p:grpSp>
      <p:grpSp>
        <p:nvGrpSpPr>
          <p:cNvPr id="99" name="Group 98"/>
          <p:cNvGrpSpPr/>
          <p:nvPr/>
        </p:nvGrpSpPr>
        <p:grpSpPr>
          <a:xfrm>
            <a:off x="922041" y="5580063"/>
            <a:ext cx="1036330" cy="407773"/>
            <a:chOff x="922041" y="5580063"/>
            <a:chExt cx="1036330" cy="407773"/>
          </a:xfrm>
        </p:grpSpPr>
        <p:sp>
          <p:nvSpPr>
            <p:cNvPr id="100" name="Rectangle 99"/>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B</a:t>
              </a:r>
            </a:p>
          </p:txBody>
        </p:sp>
        <p:sp>
          <p:nvSpPr>
            <p:cNvPr id="101" name="Rectangle 100"/>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6</a:t>
              </a:r>
            </a:p>
          </p:txBody>
        </p:sp>
      </p:grpSp>
      <p:grpSp>
        <p:nvGrpSpPr>
          <p:cNvPr id="102" name="Group 101"/>
          <p:cNvGrpSpPr/>
          <p:nvPr/>
        </p:nvGrpSpPr>
        <p:grpSpPr>
          <a:xfrm>
            <a:off x="922041" y="6113463"/>
            <a:ext cx="1036330" cy="407773"/>
            <a:chOff x="922041" y="6113463"/>
            <a:chExt cx="1036330" cy="407773"/>
          </a:xfrm>
        </p:grpSpPr>
        <p:sp>
          <p:nvSpPr>
            <p:cNvPr id="103" name="Rectangle 102"/>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a:t>
              </a:r>
            </a:p>
          </p:txBody>
        </p:sp>
        <p:sp>
          <p:nvSpPr>
            <p:cNvPr id="104" name="Rectangle 103"/>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5</a:t>
              </a:r>
            </a:p>
          </p:txBody>
        </p:sp>
      </p:grpSp>
      <p:grpSp>
        <p:nvGrpSpPr>
          <p:cNvPr id="105" name="Group 104"/>
          <p:cNvGrpSpPr/>
          <p:nvPr/>
        </p:nvGrpSpPr>
        <p:grpSpPr>
          <a:xfrm>
            <a:off x="922041" y="5046663"/>
            <a:ext cx="1036330" cy="407773"/>
            <a:chOff x="922041" y="5046663"/>
            <a:chExt cx="1036330" cy="407773"/>
          </a:xfrm>
        </p:grpSpPr>
        <p:sp>
          <p:nvSpPr>
            <p:cNvPr id="106" name="Rectangle 105"/>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a:t>
              </a:r>
            </a:p>
          </p:txBody>
        </p:sp>
        <p:sp>
          <p:nvSpPr>
            <p:cNvPr id="107" name="Rectangle 106"/>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grpSp>
      <p:sp>
        <p:nvSpPr>
          <p:cNvPr id="4" name="Slide Number Placeholder 3">
            <a:extLst>
              <a:ext uri="{FF2B5EF4-FFF2-40B4-BE49-F238E27FC236}">
                <a16:creationId xmlns:a16="http://schemas.microsoft.com/office/drawing/2014/main" id="{F6C82119-7A05-3942-A740-6C07E461213B}"/>
              </a:ext>
            </a:extLst>
          </p:cNvPr>
          <p:cNvSpPr>
            <a:spLocks noGrp="1"/>
          </p:cNvSpPr>
          <p:nvPr>
            <p:ph type="sldNum" sz="quarter" idx="12"/>
          </p:nvPr>
        </p:nvSpPr>
        <p:spPr/>
        <p:txBody>
          <a:bodyPr/>
          <a:lstStyle/>
          <a:p>
            <a:fld id="{934C0642-4071-7D48-AFF8-BD27182896CC}" type="slidenum">
              <a:rPr lang="en-US" smtClean="0"/>
              <a:t>9</a:t>
            </a:fld>
            <a:endParaRPr lang="en-US"/>
          </a:p>
        </p:txBody>
      </p:sp>
    </p:spTree>
    <p:extLst>
      <p:ext uri="{BB962C8B-B14F-4D97-AF65-F5344CB8AC3E}">
        <p14:creationId xmlns:p14="http://schemas.microsoft.com/office/powerpoint/2010/main" val="1860788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dcTCgFvWGO9bEKc3osZdRe"/>
</p:tagLst>
</file>

<file path=ppt/tags/tag2.xml><?xml version="1.0" encoding="utf-8"?>
<p:tagLst xmlns:a="http://schemas.openxmlformats.org/drawingml/2006/main" xmlns:r="http://schemas.openxmlformats.org/officeDocument/2006/relationships" xmlns:p="http://schemas.openxmlformats.org/presentationml/2006/main">
  <p:tag name="DVSHAPEID" val="pM3Myw5YGw38yfJpDjZf1h"/>
</p:tagLst>
</file>

<file path=ppt/tags/tag3.xml><?xml version="1.0" encoding="utf-8"?>
<p:tagLst xmlns:a="http://schemas.openxmlformats.org/drawingml/2006/main" xmlns:r="http://schemas.openxmlformats.org/officeDocument/2006/relationships" xmlns:p="http://schemas.openxmlformats.org/presentationml/2006/main">
  <p:tag name="DVSHAPEID" val="UIHeq9iFmtEZN6yt7ZRI7C"/>
</p:tagLst>
</file>

<file path=ppt/tags/tag4.xml><?xml version="1.0" encoding="utf-8"?>
<p:tagLst xmlns:a="http://schemas.openxmlformats.org/drawingml/2006/main" xmlns:r="http://schemas.openxmlformats.org/officeDocument/2006/relationships" xmlns:p="http://schemas.openxmlformats.org/presentationml/2006/main">
  <p:tag name="DVSECTIONID" val="6Oww4NdDM4g0H2X66ZVJ9x"/>
</p:tagLst>
</file>

<file path=ppt/tags/tag5.xml><?xml version="1.0" encoding="utf-8"?>
<p:tagLst xmlns:a="http://schemas.openxmlformats.org/drawingml/2006/main" xmlns:r="http://schemas.openxmlformats.org/officeDocument/2006/relationships" xmlns:p="http://schemas.openxmlformats.org/presentationml/2006/main">
  <p:tag name="DVSHAPEID" val="0JehVEAOckcuhwReH4Dhtg"/>
</p:tagLst>
</file>

<file path=ppt/tags/tag6.xml><?xml version="1.0" encoding="utf-8"?>
<p:tagLst xmlns:a="http://schemas.openxmlformats.org/drawingml/2006/main" xmlns:r="http://schemas.openxmlformats.org/officeDocument/2006/relationships" xmlns:p="http://schemas.openxmlformats.org/presentationml/2006/main">
  <p:tag name="DVSHAPEID" val="IM5njzjTNOwtXKmsQKzrz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17485</TotalTime>
  <Words>2664</Words>
  <Application>Microsoft Macintosh PowerPoint</Application>
  <PresentationFormat>Widescreen</PresentationFormat>
  <Paragraphs>1132</Paragraphs>
  <Slides>43</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ＭＳ Ｐゴシック</vt:lpstr>
      <vt:lpstr>Arial</vt:lpstr>
      <vt:lpstr>Calibri</vt:lpstr>
      <vt:lpstr>Calibri Bold</vt:lpstr>
      <vt:lpstr>Calibri Italic</vt:lpstr>
      <vt:lpstr>Calibri Light</vt:lpstr>
      <vt:lpstr>Futura Bold</vt:lpstr>
      <vt:lpstr>Futura Medium</vt:lpstr>
      <vt:lpstr>Garamond</vt:lpstr>
      <vt:lpstr>Helvetica</vt:lpstr>
      <vt:lpstr>Symbol</vt:lpstr>
      <vt:lpstr>Times</vt:lpstr>
      <vt:lpstr>Times New Roman</vt:lpstr>
      <vt:lpstr>Office Theme</vt:lpstr>
      <vt:lpstr>Data, Environment and Society  Lecture 6:  Exploratory Data Analysis and Visualization</vt:lpstr>
      <vt:lpstr>Announcements</vt:lpstr>
      <vt:lpstr>How do we measure PM2.5 concentrations?</vt:lpstr>
      <vt:lpstr>Today…</vt:lpstr>
      <vt:lpstr>Merge</vt:lpstr>
      <vt:lpstr>Joining two tables</vt:lpstr>
      <vt:lpstr>Joining two tables</vt:lpstr>
      <vt:lpstr>Groupby and pivot</vt:lpstr>
      <vt:lpstr>Manipulating Granularity: Group By</vt:lpstr>
      <vt:lpstr>Manipulating Granularity: Group By</vt:lpstr>
      <vt:lpstr>Manipulating Granularity: Group By</vt:lpstr>
      <vt:lpstr>Manipulating Granularity: Group By</vt:lpstr>
      <vt:lpstr>Manipulating Granularity: Group By</vt:lpstr>
      <vt:lpstr>Manipulating Granularity: Pivot </vt:lpstr>
      <vt:lpstr>Manipulating Granularity: Pivot </vt:lpstr>
      <vt:lpstr>Manipulating Granularity: Pivot </vt:lpstr>
      <vt:lpstr>Manipulating Granularity: Pivot </vt:lpstr>
      <vt:lpstr>Let’s take the quiz</vt:lpstr>
      <vt:lpstr>Energy and Development</vt:lpstr>
      <vt:lpstr>Overview</vt:lpstr>
      <vt:lpstr>PowerPoint Presentation</vt:lpstr>
      <vt:lpstr>PowerPoint Presentation</vt:lpstr>
      <vt:lpstr>PowerPoint Presentation</vt:lpstr>
      <vt:lpstr>PowerPoint Presentation</vt:lpstr>
      <vt:lpstr>PowerPoint Presentation</vt:lpstr>
      <vt:lpstr>PowerPoint Presentation</vt:lpstr>
      <vt:lpstr>Energy units of measure:</vt:lpstr>
      <vt:lpstr>Different units for different scales</vt:lpstr>
      <vt:lpstr>Forms of energy people use</vt:lpstr>
      <vt:lpstr>Power vs energy</vt:lpstr>
      <vt:lpstr>Bare-Bones Energy for Development</vt:lpstr>
      <vt:lpstr>Groh et al reading questions for discussion</vt:lpstr>
      <vt:lpstr>Climbing the Energy Ladder </vt:lpstr>
      <vt:lpstr>White’s Law</vt:lpstr>
      <vt:lpstr>Though White’s law is too simplistic and culturally tone deaf… </vt:lpstr>
      <vt:lpstr>Emerging economies drive global energy demand</vt:lpstr>
      <vt:lpstr>Difference In Responsibilities  for Energy Resources (Shimla, India)</vt:lpstr>
      <vt:lpstr>Tin lantern: $0.20 to buy …. $50/year to operate</vt:lpstr>
      <vt:lpstr>Flames v. LEDs: like night &amp; day</vt:lpstr>
      <vt:lpstr>Unelectrified People (and fuel based lighting users) in Asia is Even Higher than in Africa</vt:lpstr>
      <vt:lpstr>Where will this electricity come from?</vt:lpstr>
      <vt:lpstr>Where will this electricity come from?</vt:lpstr>
      <vt:lpstr>But the story is changing!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Learning for Energy and Environment</dc:title>
  <dc:creator>Microsoft Office User</dc:creator>
  <cp:lastModifiedBy>Microsoft Office User</cp:lastModifiedBy>
  <cp:revision>264</cp:revision>
  <dcterms:created xsi:type="dcterms:W3CDTF">2018-08-20T12:51:30Z</dcterms:created>
  <dcterms:modified xsi:type="dcterms:W3CDTF">2018-09-10T13:42:45Z</dcterms:modified>
</cp:coreProperties>
</file>